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1"/>
  </p:sldMasterIdLst>
  <p:notesMasterIdLst>
    <p:notesMasterId r:id="rId75"/>
  </p:notesMasterIdLst>
  <p:sldIdLst>
    <p:sldId id="271" r:id="rId52"/>
    <p:sldId id="272" r:id="rId53"/>
    <p:sldId id="299" r:id="rId54"/>
    <p:sldId id="276" r:id="rId55"/>
    <p:sldId id="259" r:id="rId56"/>
    <p:sldId id="307" r:id="rId57"/>
    <p:sldId id="308" r:id="rId58"/>
    <p:sldId id="304" r:id="rId59"/>
    <p:sldId id="277" r:id="rId60"/>
    <p:sldId id="293" r:id="rId61"/>
    <p:sldId id="278" r:id="rId62"/>
    <p:sldId id="280" r:id="rId63"/>
    <p:sldId id="286" r:id="rId64"/>
    <p:sldId id="309" r:id="rId65"/>
    <p:sldId id="284" r:id="rId66"/>
    <p:sldId id="310" r:id="rId67"/>
    <p:sldId id="302" r:id="rId68"/>
    <p:sldId id="311" r:id="rId69"/>
    <p:sldId id="298" r:id="rId70"/>
    <p:sldId id="300" r:id="rId71"/>
    <p:sldId id="295" r:id="rId72"/>
    <p:sldId id="303" r:id="rId73"/>
    <p:sldId id="290" r:id="rId74"/>
  </p:sldIdLst>
  <p:sldSz cx="12484100" cy="7643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ias Korfmacher" initials="MK" lastIdx="40" clrIdx="0">
    <p:extLst/>
  </p:cmAuthor>
  <p:cmAuthor id="2" name="Alyssa Hall" initials="AH" lastIdx="24" clrIdx="1">
    <p:extLst/>
  </p:cmAuthor>
  <p:cmAuthor id="3" name="Ashley Arayas" initials="AA" lastIdx="16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3544"/>
    <a:srgbClr val="2A3F50"/>
    <a:srgbClr val="203342"/>
    <a:srgbClr val="273B46"/>
    <a:srgbClr val="243A47"/>
    <a:srgbClr val="2D4253"/>
    <a:srgbClr val="2C4152"/>
    <a:srgbClr val="1E313F"/>
    <a:srgbClr val="223846"/>
    <a:srgbClr val="1D33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7" autoAdjust="0"/>
    <p:restoredTop sz="84416" autoAdjust="0"/>
  </p:normalViewPr>
  <p:slideViewPr>
    <p:cSldViewPr snapToGrid="0">
      <p:cViewPr varScale="1">
        <p:scale>
          <a:sx n="55" d="100"/>
          <a:sy n="55" d="100"/>
        </p:scale>
        <p:origin x="14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customXml" Target="../customXml/item39.xml"/><Relationship Id="rId21" Type="http://schemas.openxmlformats.org/officeDocument/2006/relationships/customXml" Target="../customXml/item21.xml"/><Relationship Id="rId34" Type="http://schemas.openxmlformats.org/officeDocument/2006/relationships/customXml" Target="../customXml/item34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50" Type="http://schemas.openxmlformats.org/officeDocument/2006/relationships/customXml" Target="../customXml/item50.xml"/><Relationship Id="rId55" Type="http://schemas.openxmlformats.org/officeDocument/2006/relationships/slide" Target="slides/slide4.xml"/><Relationship Id="rId63" Type="http://schemas.openxmlformats.org/officeDocument/2006/relationships/slide" Target="slides/slide12.xml"/><Relationship Id="rId68" Type="http://schemas.openxmlformats.org/officeDocument/2006/relationships/slide" Target="slides/slide17.xml"/><Relationship Id="rId76" Type="http://schemas.openxmlformats.org/officeDocument/2006/relationships/commentAuthors" Target="commentAuthors.xml"/><Relationship Id="rId7" Type="http://schemas.openxmlformats.org/officeDocument/2006/relationships/customXml" Target="../customXml/item7.xml"/><Relationship Id="rId71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53" Type="http://schemas.openxmlformats.org/officeDocument/2006/relationships/slide" Target="slides/slide2.xml"/><Relationship Id="rId58" Type="http://schemas.openxmlformats.org/officeDocument/2006/relationships/slide" Target="slides/slide7.xml"/><Relationship Id="rId66" Type="http://schemas.openxmlformats.org/officeDocument/2006/relationships/slide" Target="slides/slide15.xml"/><Relationship Id="rId74" Type="http://schemas.openxmlformats.org/officeDocument/2006/relationships/slide" Target="slides/slide23.xml"/><Relationship Id="rId79" Type="http://schemas.openxmlformats.org/officeDocument/2006/relationships/theme" Target="theme/theme1.xml"/><Relationship Id="rId5" Type="http://schemas.openxmlformats.org/officeDocument/2006/relationships/customXml" Target="../customXml/item5.xml"/><Relationship Id="rId61" Type="http://schemas.openxmlformats.org/officeDocument/2006/relationships/slide" Target="slides/slide10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slide" Target="slides/slide1.xml"/><Relationship Id="rId60" Type="http://schemas.openxmlformats.org/officeDocument/2006/relationships/slide" Target="slides/slide9.xml"/><Relationship Id="rId65" Type="http://schemas.openxmlformats.org/officeDocument/2006/relationships/slide" Target="slides/slide14.xml"/><Relationship Id="rId73" Type="http://schemas.openxmlformats.org/officeDocument/2006/relationships/slide" Target="slides/slide22.xml"/><Relationship Id="rId78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56" Type="http://schemas.openxmlformats.org/officeDocument/2006/relationships/slide" Target="slides/slide5.xml"/><Relationship Id="rId64" Type="http://schemas.openxmlformats.org/officeDocument/2006/relationships/slide" Target="slides/slide13.xml"/><Relationship Id="rId69" Type="http://schemas.openxmlformats.org/officeDocument/2006/relationships/slide" Target="slides/slide18.xml"/><Relationship Id="rId77" Type="http://schemas.openxmlformats.org/officeDocument/2006/relationships/presProps" Target="presProps.xml"/><Relationship Id="rId8" Type="http://schemas.openxmlformats.org/officeDocument/2006/relationships/customXml" Target="../customXml/item8.xml"/><Relationship Id="rId51" Type="http://schemas.openxmlformats.org/officeDocument/2006/relationships/slideMaster" Target="slideMasters/slideMaster1.xml"/><Relationship Id="rId72" Type="http://schemas.openxmlformats.org/officeDocument/2006/relationships/slide" Target="slides/slide21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slide" Target="slides/slide8.xml"/><Relationship Id="rId67" Type="http://schemas.openxmlformats.org/officeDocument/2006/relationships/slide" Target="slides/slide16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slide" Target="slides/slide3.xml"/><Relationship Id="rId62" Type="http://schemas.openxmlformats.org/officeDocument/2006/relationships/slide" Target="slides/slide11.xml"/><Relationship Id="rId70" Type="http://schemas.openxmlformats.org/officeDocument/2006/relationships/slide" Target="slides/slide19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049FD-6B55-B04E-A6A9-35451375CEF1}" type="datetimeFigureOut">
              <a:rPr lang="en-US" smtClean="0"/>
              <a:t>1/8/2020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1143000"/>
            <a:ext cx="5038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73527-607A-2344-8D7B-0326E97F7F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087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664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B7C63-8201-4074-AE1D-B089400AA560}" type="slidenum"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664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5669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664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B7C63-8201-4074-AE1D-B089400AA560}" type="slidenum"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664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42221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38A08-7E26-4A13-855B-1C76E153D44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239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WIFIA</a:t>
            </a:r>
          </a:p>
          <a:p>
            <a:pPr marL="292608" indent="-292608">
              <a:buFont typeface="Wingdings" panose="05000000000000000000" pitchFamily="2" charset="2"/>
              <a:buChar char="§"/>
            </a:pPr>
            <a:r>
              <a:rPr lang="en-US" sz="1638" kern="12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Appropriation serves as credit subsidy (to cover losses); remainder is borrowed from and repaid to Treasury</a:t>
            </a:r>
          </a:p>
          <a:p>
            <a:pPr marL="292608" indent="-292608">
              <a:buFont typeface="Wingdings" panose="05000000000000000000" pitchFamily="2" charset="2"/>
              <a:buChar char="§"/>
            </a:pPr>
            <a:r>
              <a:rPr lang="en-US" sz="1638" kern="12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EPA selects projects, sets loan terms, and manages payments:</a:t>
            </a:r>
          </a:p>
          <a:p>
            <a:pPr marL="760781" lvl="1" indent="-292608">
              <a:buFont typeface="Wingdings" panose="05000000000000000000" pitchFamily="2" charset="2"/>
              <a:buChar char="§"/>
            </a:pPr>
            <a:r>
              <a:rPr lang="en-US" sz="1638" kern="12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interest rates at US Treasury rate</a:t>
            </a:r>
          </a:p>
          <a:p>
            <a:pPr marL="760781" lvl="1" indent="-292608">
              <a:buFont typeface="Wingdings" panose="05000000000000000000" pitchFamily="2" charset="2"/>
              <a:buChar char="§"/>
            </a:pPr>
            <a:r>
              <a:rPr lang="en-US" sz="1638" kern="12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terms up to 35 years from completion</a:t>
            </a:r>
          </a:p>
          <a:p>
            <a:pPr marL="760781" lvl="1" indent="-292608">
              <a:buFont typeface="Wingdings" panose="05000000000000000000" pitchFamily="2" charset="2"/>
              <a:buChar char="§"/>
            </a:pPr>
            <a:r>
              <a:rPr lang="en-US" sz="1638" kern="12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5 year deferment of repayment allowed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73527-607A-2344-8D7B-0326E97F7FF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445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Southwest Environmental Finance Center at University of New Mexico has done work on water loss.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AECDB-2055-4F12-94AB-7D0707A1974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914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chemeClr val="bg2">
                    <a:lumMod val="25000"/>
                  </a:schemeClr>
                </a:solidFill>
                <a:latin typeface="Calibri Light" panose="020F0302020204030204"/>
              </a:rPr>
              <a:t>Communities have to search multiple websites and cumbersome databases to identify funding and financing options for their </a:t>
            </a:r>
            <a:r>
              <a:rPr lang="en-US" sz="1200" b="1" kern="0" dirty="0">
                <a:solidFill>
                  <a:schemeClr val="bg2">
                    <a:lumMod val="25000"/>
                  </a:schemeClr>
                </a:solidFill>
                <a:latin typeface="Calibri Light" panose="020F0302020204030204"/>
              </a:rPr>
              <a:t>water infrastructure </a:t>
            </a:r>
            <a:r>
              <a:rPr lang="en-US" sz="1200" kern="0" dirty="0">
                <a:solidFill>
                  <a:schemeClr val="bg2">
                    <a:lumMod val="25000"/>
                  </a:schemeClr>
                </a:solidFill>
                <a:latin typeface="Calibri Light" panose="020F0302020204030204"/>
              </a:rPr>
              <a:t>projects. Communities, especially those that are small, cannot afford to commit time and resources to finding the information they need.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82745FF8-D1A3-47BC-B80B-E1023366CAB4}" type="slidenum">
              <a:rPr lang="en-US" sz="1800" kern="0">
                <a:solidFill>
                  <a:sysClr val="windowText" lastClr="000000"/>
                </a:solidFill>
              </a:rPr>
              <a:pPr defTabSz="931774">
                <a:defRPr/>
              </a:pPr>
              <a:t>11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26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38A08-7E26-4A13-855B-1C76E153D44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402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Series of presentations on operation, maintenance, and management of water and wastewater utilities serving Native American Tribes and Alaskan Native Villages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73527-607A-2344-8D7B-0326E97F7FF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422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45FF8-D1A3-47BC-B80B-E1023366CAB4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073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0513" y="1250967"/>
            <a:ext cx="9363075" cy="2661179"/>
          </a:xfrm>
        </p:spPr>
        <p:txBody>
          <a:bodyPr anchor="b"/>
          <a:lstStyle>
            <a:lvl1pPr algn="ctr">
              <a:defRPr sz="614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0513" y="4014772"/>
            <a:ext cx="9363075" cy="1845485"/>
          </a:xfrm>
        </p:spPr>
        <p:txBody>
          <a:bodyPr/>
          <a:lstStyle>
            <a:lvl1pPr marL="0" indent="0" algn="ctr">
              <a:buNone/>
              <a:defRPr sz="2458"/>
            </a:lvl1pPr>
            <a:lvl2pPr marL="468173" indent="0" algn="ctr">
              <a:buNone/>
              <a:defRPr sz="2048"/>
            </a:lvl2pPr>
            <a:lvl3pPr marL="936346" indent="0" algn="ctr">
              <a:buNone/>
              <a:defRPr sz="1843"/>
            </a:lvl3pPr>
            <a:lvl4pPr marL="1404518" indent="0" algn="ctr">
              <a:buNone/>
              <a:defRPr sz="1638"/>
            </a:lvl4pPr>
            <a:lvl5pPr marL="1872691" indent="0" algn="ctr">
              <a:buNone/>
              <a:defRPr sz="1638"/>
            </a:lvl5pPr>
            <a:lvl6pPr marL="2340864" indent="0" algn="ctr">
              <a:buNone/>
              <a:defRPr sz="1638"/>
            </a:lvl6pPr>
            <a:lvl7pPr marL="2809037" indent="0" algn="ctr">
              <a:buNone/>
              <a:defRPr sz="1638"/>
            </a:lvl7pPr>
            <a:lvl8pPr marL="3277210" indent="0" algn="ctr">
              <a:buNone/>
              <a:defRPr sz="1638"/>
            </a:lvl8pPr>
            <a:lvl9pPr marL="3745382" indent="0" algn="ctr">
              <a:buNone/>
              <a:defRPr sz="163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778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765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33934" y="406962"/>
            <a:ext cx="2691884" cy="64777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8282" y="406962"/>
            <a:ext cx="7919601" cy="64777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295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12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780" y="1905646"/>
            <a:ext cx="10767536" cy="3179613"/>
          </a:xfrm>
        </p:spPr>
        <p:txBody>
          <a:bodyPr anchor="b"/>
          <a:lstStyle>
            <a:lvl1pPr>
              <a:defRPr sz="614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1780" y="5115340"/>
            <a:ext cx="10767536" cy="1672084"/>
          </a:xfrm>
        </p:spPr>
        <p:txBody>
          <a:bodyPr/>
          <a:lstStyle>
            <a:lvl1pPr marL="0" indent="0">
              <a:buNone/>
              <a:defRPr sz="2458">
                <a:solidFill>
                  <a:schemeClr val="tx1">
                    <a:tint val="75000"/>
                  </a:schemeClr>
                </a:solidFill>
              </a:defRPr>
            </a:lvl1pPr>
            <a:lvl2pPr marL="468173" indent="0">
              <a:buNone/>
              <a:defRPr sz="2048">
                <a:solidFill>
                  <a:schemeClr val="tx1">
                    <a:tint val="75000"/>
                  </a:schemeClr>
                </a:solidFill>
              </a:defRPr>
            </a:lvl2pPr>
            <a:lvl3pPr marL="936346" indent="0">
              <a:buNone/>
              <a:defRPr sz="1843">
                <a:solidFill>
                  <a:schemeClr val="tx1">
                    <a:tint val="75000"/>
                  </a:schemeClr>
                </a:solidFill>
              </a:defRPr>
            </a:lvl3pPr>
            <a:lvl4pPr marL="1404518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4pPr>
            <a:lvl5pPr marL="1872691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5pPr>
            <a:lvl6pPr marL="2340864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6pPr>
            <a:lvl7pPr marL="2809037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7pPr>
            <a:lvl8pPr marL="3277210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8pPr>
            <a:lvl9pPr marL="3745382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211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8282" y="2034811"/>
            <a:ext cx="5305743" cy="48499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0075" y="2034811"/>
            <a:ext cx="5305743" cy="48499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362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908" y="406963"/>
            <a:ext cx="10767536" cy="1477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908" y="1873796"/>
            <a:ext cx="5281359" cy="918319"/>
          </a:xfrm>
        </p:spPr>
        <p:txBody>
          <a:bodyPr anchor="b"/>
          <a:lstStyle>
            <a:lvl1pPr marL="0" indent="0">
              <a:buNone/>
              <a:defRPr sz="2458" b="1"/>
            </a:lvl1pPr>
            <a:lvl2pPr marL="468173" indent="0">
              <a:buNone/>
              <a:defRPr sz="2048" b="1"/>
            </a:lvl2pPr>
            <a:lvl3pPr marL="936346" indent="0">
              <a:buNone/>
              <a:defRPr sz="1843" b="1"/>
            </a:lvl3pPr>
            <a:lvl4pPr marL="1404518" indent="0">
              <a:buNone/>
              <a:defRPr sz="1638" b="1"/>
            </a:lvl4pPr>
            <a:lvl5pPr marL="1872691" indent="0">
              <a:buNone/>
              <a:defRPr sz="1638" b="1"/>
            </a:lvl5pPr>
            <a:lvl6pPr marL="2340864" indent="0">
              <a:buNone/>
              <a:defRPr sz="1638" b="1"/>
            </a:lvl6pPr>
            <a:lvl7pPr marL="2809037" indent="0">
              <a:buNone/>
              <a:defRPr sz="1638" b="1"/>
            </a:lvl7pPr>
            <a:lvl8pPr marL="3277210" indent="0">
              <a:buNone/>
              <a:defRPr sz="1638" b="1"/>
            </a:lvl8pPr>
            <a:lvl9pPr marL="3745382" indent="0">
              <a:buNone/>
              <a:defRPr sz="16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9908" y="2792115"/>
            <a:ext cx="5281359" cy="41067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0075" y="1873796"/>
            <a:ext cx="5307369" cy="918319"/>
          </a:xfrm>
        </p:spPr>
        <p:txBody>
          <a:bodyPr anchor="b"/>
          <a:lstStyle>
            <a:lvl1pPr marL="0" indent="0">
              <a:buNone/>
              <a:defRPr sz="2458" b="1"/>
            </a:lvl1pPr>
            <a:lvl2pPr marL="468173" indent="0">
              <a:buNone/>
              <a:defRPr sz="2048" b="1"/>
            </a:lvl2pPr>
            <a:lvl3pPr marL="936346" indent="0">
              <a:buNone/>
              <a:defRPr sz="1843" b="1"/>
            </a:lvl3pPr>
            <a:lvl4pPr marL="1404518" indent="0">
              <a:buNone/>
              <a:defRPr sz="1638" b="1"/>
            </a:lvl4pPr>
            <a:lvl5pPr marL="1872691" indent="0">
              <a:buNone/>
              <a:defRPr sz="1638" b="1"/>
            </a:lvl5pPr>
            <a:lvl6pPr marL="2340864" indent="0">
              <a:buNone/>
              <a:defRPr sz="1638" b="1"/>
            </a:lvl6pPr>
            <a:lvl7pPr marL="2809037" indent="0">
              <a:buNone/>
              <a:defRPr sz="1638" b="1"/>
            </a:lvl7pPr>
            <a:lvl8pPr marL="3277210" indent="0">
              <a:buNone/>
              <a:defRPr sz="1638" b="1"/>
            </a:lvl8pPr>
            <a:lvl9pPr marL="3745382" indent="0">
              <a:buNone/>
              <a:defRPr sz="16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0075" y="2792115"/>
            <a:ext cx="5307369" cy="41067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8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826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12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908" y="509588"/>
            <a:ext cx="4026447" cy="1783556"/>
          </a:xfrm>
        </p:spPr>
        <p:txBody>
          <a:bodyPr anchor="b"/>
          <a:lstStyle>
            <a:lvl1pPr>
              <a:defRPr sz="327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7368" y="1100568"/>
            <a:ext cx="6320076" cy="5432062"/>
          </a:xfrm>
        </p:spPr>
        <p:txBody>
          <a:bodyPr/>
          <a:lstStyle>
            <a:lvl1pPr>
              <a:defRPr sz="3277"/>
            </a:lvl1pPr>
            <a:lvl2pPr>
              <a:defRPr sz="2867"/>
            </a:lvl2pPr>
            <a:lvl3pPr>
              <a:defRPr sz="2458"/>
            </a:lvl3pPr>
            <a:lvl4pPr>
              <a:defRPr sz="2048"/>
            </a:lvl4pPr>
            <a:lvl5pPr>
              <a:defRPr sz="2048"/>
            </a:lvl5pPr>
            <a:lvl6pPr>
              <a:defRPr sz="2048"/>
            </a:lvl6pPr>
            <a:lvl7pPr>
              <a:defRPr sz="2048"/>
            </a:lvl7pPr>
            <a:lvl8pPr>
              <a:defRPr sz="2048"/>
            </a:lvl8pPr>
            <a:lvl9pPr>
              <a:defRPr sz="204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9908" y="2293144"/>
            <a:ext cx="4026447" cy="4248333"/>
          </a:xfrm>
        </p:spPr>
        <p:txBody>
          <a:bodyPr/>
          <a:lstStyle>
            <a:lvl1pPr marL="0" indent="0">
              <a:buNone/>
              <a:defRPr sz="1638"/>
            </a:lvl1pPr>
            <a:lvl2pPr marL="468173" indent="0">
              <a:buNone/>
              <a:defRPr sz="1434"/>
            </a:lvl2pPr>
            <a:lvl3pPr marL="936346" indent="0">
              <a:buNone/>
              <a:defRPr sz="1229"/>
            </a:lvl3pPr>
            <a:lvl4pPr marL="1404518" indent="0">
              <a:buNone/>
              <a:defRPr sz="1024"/>
            </a:lvl4pPr>
            <a:lvl5pPr marL="1872691" indent="0">
              <a:buNone/>
              <a:defRPr sz="1024"/>
            </a:lvl5pPr>
            <a:lvl6pPr marL="2340864" indent="0">
              <a:buNone/>
              <a:defRPr sz="1024"/>
            </a:lvl6pPr>
            <a:lvl7pPr marL="2809037" indent="0">
              <a:buNone/>
              <a:defRPr sz="1024"/>
            </a:lvl7pPr>
            <a:lvl8pPr marL="3277210" indent="0">
              <a:buNone/>
              <a:defRPr sz="1024"/>
            </a:lvl8pPr>
            <a:lvl9pPr marL="3745382" indent="0">
              <a:buNone/>
              <a:defRPr sz="102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273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908" y="509588"/>
            <a:ext cx="4026447" cy="1783556"/>
          </a:xfrm>
        </p:spPr>
        <p:txBody>
          <a:bodyPr anchor="b"/>
          <a:lstStyle>
            <a:lvl1pPr>
              <a:defRPr sz="327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07368" y="1100568"/>
            <a:ext cx="6320076" cy="5432062"/>
          </a:xfrm>
        </p:spPr>
        <p:txBody>
          <a:bodyPr anchor="t"/>
          <a:lstStyle>
            <a:lvl1pPr marL="0" indent="0">
              <a:buNone/>
              <a:defRPr sz="3277"/>
            </a:lvl1pPr>
            <a:lvl2pPr marL="468173" indent="0">
              <a:buNone/>
              <a:defRPr sz="2867"/>
            </a:lvl2pPr>
            <a:lvl3pPr marL="936346" indent="0">
              <a:buNone/>
              <a:defRPr sz="2458"/>
            </a:lvl3pPr>
            <a:lvl4pPr marL="1404518" indent="0">
              <a:buNone/>
              <a:defRPr sz="2048"/>
            </a:lvl4pPr>
            <a:lvl5pPr marL="1872691" indent="0">
              <a:buNone/>
              <a:defRPr sz="2048"/>
            </a:lvl5pPr>
            <a:lvl6pPr marL="2340864" indent="0">
              <a:buNone/>
              <a:defRPr sz="2048"/>
            </a:lvl6pPr>
            <a:lvl7pPr marL="2809037" indent="0">
              <a:buNone/>
              <a:defRPr sz="2048"/>
            </a:lvl7pPr>
            <a:lvl8pPr marL="3277210" indent="0">
              <a:buNone/>
              <a:defRPr sz="2048"/>
            </a:lvl8pPr>
            <a:lvl9pPr marL="3745382" indent="0">
              <a:buNone/>
              <a:defRPr sz="2048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9908" y="2293144"/>
            <a:ext cx="4026447" cy="4248333"/>
          </a:xfrm>
        </p:spPr>
        <p:txBody>
          <a:bodyPr/>
          <a:lstStyle>
            <a:lvl1pPr marL="0" indent="0">
              <a:buNone/>
              <a:defRPr sz="1638"/>
            </a:lvl1pPr>
            <a:lvl2pPr marL="468173" indent="0">
              <a:buNone/>
              <a:defRPr sz="1434"/>
            </a:lvl2pPr>
            <a:lvl3pPr marL="936346" indent="0">
              <a:buNone/>
              <a:defRPr sz="1229"/>
            </a:lvl3pPr>
            <a:lvl4pPr marL="1404518" indent="0">
              <a:buNone/>
              <a:defRPr sz="1024"/>
            </a:lvl4pPr>
            <a:lvl5pPr marL="1872691" indent="0">
              <a:buNone/>
              <a:defRPr sz="1024"/>
            </a:lvl5pPr>
            <a:lvl6pPr marL="2340864" indent="0">
              <a:buNone/>
              <a:defRPr sz="1024"/>
            </a:lvl6pPr>
            <a:lvl7pPr marL="2809037" indent="0">
              <a:buNone/>
              <a:defRPr sz="1024"/>
            </a:lvl7pPr>
            <a:lvl8pPr marL="3277210" indent="0">
              <a:buNone/>
              <a:defRPr sz="1024"/>
            </a:lvl8pPr>
            <a:lvl9pPr marL="3745382" indent="0">
              <a:buNone/>
              <a:defRPr sz="102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325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8282" y="406963"/>
            <a:ext cx="10767536" cy="1477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8282" y="2034811"/>
            <a:ext cx="10767536" cy="4849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35358" y="7084683"/>
            <a:ext cx="4213384" cy="406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16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36346" rtl="0" eaLnBrk="1" latinLnBrk="0" hangingPunct="1">
        <a:lnSpc>
          <a:spcPct val="90000"/>
        </a:lnSpc>
        <a:spcBef>
          <a:spcPct val="0"/>
        </a:spcBef>
        <a:buNone/>
        <a:defRPr sz="450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4086" indent="-234086" algn="l" defTabSz="936346" rtl="0" eaLnBrk="1" latinLnBrk="0" hangingPunct="1">
        <a:lnSpc>
          <a:spcPct val="90000"/>
        </a:lnSpc>
        <a:spcBef>
          <a:spcPts val="1024"/>
        </a:spcBef>
        <a:buFont typeface="Arial" panose="020B0604020202020204" pitchFamily="34" charset="0"/>
        <a:buChar char="•"/>
        <a:defRPr sz="2867" kern="1200">
          <a:solidFill>
            <a:schemeClr val="tx1"/>
          </a:solidFill>
          <a:latin typeface="+mn-lt"/>
          <a:ea typeface="+mn-ea"/>
          <a:cs typeface="+mn-cs"/>
        </a:defRPr>
      </a:lvl1pPr>
      <a:lvl2pPr marL="702259" indent="-234086" algn="l" defTabSz="936346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2458" kern="1200">
          <a:solidFill>
            <a:schemeClr val="tx1"/>
          </a:solidFill>
          <a:latin typeface="+mn-lt"/>
          <a:ea typeface="+mn-ea"/>
          <a:cs typeface="+mn-cs"/>
        </a:defRPr>
      </a:lvl2pPr>
      <a:lvl3pPr marL="1170432" indent="-234086" algn="l" defTabSz="936346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2048" kern="1200">
          <a:solidFill>
            <a:schemeClr val="tx1"/>
          </a:solidFill>
          <a:latin typeface="+mn-lt"/>
          <a:ea typeface="+mn-ea"/>
          <a:cs typeface="+mn-cs"/>
        </a:defRPr>
      </a:lvl3pPr>
      <a:lvl4pPr marL="1638605" indent="-234086" algn="l" defTabSz="936346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1843" kern="1200">
          <a:solidFill>
            <a:schemeClr val="tx1"/>
          </a:solidFill>
          <a:latin typeface="+mn-lt"/>
          <a:ea typeface="+mn-ea"/>
          <a:cs typeface="+mn-cs"/>
        </a:defRPr>
      </a:lvl4pPr>
      <a:lvl5pPr marL="2106778" indent="-234086" algn="l" defTabSz="936346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1843" kern="1200">
          <a:solidFill>
            <a:schemeClr val="tx1"/>
          </a:solidFill>
          <a:latin typeface="+mn-lt"/>
          <a:ea typeface="+mn-ea"/>
          <a:cs typeface="+mn-cs"/>
        </a:defRPr>
      </a:lvl5pPr>
      <a:lvl6pPr marL="2574950" indent="-234086" algn="l" defTabSz="936346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1843" kern="1200">
          <a:solidFill>
            <a:schemeClr val="tx1"/>
          </a:solidFill>
          <a:latin typeface="+mn-lt"/>
          <a:ea typeface="+mn-ea"/>
          <a:cs typeface="+mn-cs"/>
        </a:defRPr>
      </a:lvl6pPr>
      <a:lvl7pPr marL="3043123" indent="-234086" algn="l" defTabSz="936346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1843" kern="1200">
          <a:solidFill>
            <a:schemeClr val="tx1"/>
          </a:solidFill>
          <a:latin typeface="+mn-lt"/>
          <a:ea typeface="+mn-ea"/>
          <a:cs typeface="+mn-cs"/>
        </a:defRPr>
      </a:lvl7pPr>
      <a:lvl8pPr marL="3511296" indent="-234086" algn="l" defTabSz="936346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1843" kern="1200">
          <a:solidFill>
            <a:schemeClr val="tx1"/>
          </a:solidFill>
          <a:latin typeface="+mn-lt"/>
          <a:ea typeface="+mn-ea"/>
          <a:cs typeface="+mn-cs"/>
        </a:defRPr>
      </a:lvl8pPr>
      <a:lvl9pPr marL="3979469" indent="-234086" algn="l" defTabSz="936346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184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6346" rtl="0" eaLnBrk="1" latinLnBrk="0" hangingPunct="1">
        <a:defRPr sz="1843" kern="1200">
          <a:solidFill>
            <a:schemeClr val="tx1"/>
          </a:solidFill>
          <a:latin typeface="+mn-lt"/>
          <a:ea typeface="+mn-ea"/>
          <a:cs typeface="+mn-cs"/>
        </a:defRPr>
      </a:lvl1pPr>
      <a:lvl2pPr marL="468173" algn="l" defTabSz="936346" rtl="0" eaLnBrk="1" latinLnBrk="0" hangingPunct="1">
        <a:defRPr sz="1843" kern="1200">
          <a:solidFill>
            <a:schemeClr val="tx1"/>
          </a:solidFill>
          <a:latin typeface="+mn-lt"/>
          <a:ea typeface="+mn-ea"/>
          <a:cs typeface="+mn-cs"/>
        </a:defRPr>
      </a:lvl2pPr>
      <a:lvl3pPr marL="936346" algn="l" defTabSz="936346" rtl="0" eaLnBrk="1" latinLnBrk="0" hangingPunct="1">
        <a:defRPr sz="1843" kern="1200">
          <a:solidFill>
            <a:schemeClr val="tx1"/>
          </a:solidFill>
          <a:latin typeface="+mn-lt"/>
          <a:ea typeface="+mn-ea"/>
          <a:cs typeface="+mn-cs"/>
        </a:defRPr>
      </a:lvl3pPr>
      <a:lvl4pPr marL="1404518" algn="l" defTabSz="936346" rtl="0" eaLnBrk="1" latinLnBrk="0" hangingPunct="1">
        <a:defRPr sz="1843" kern="1200">
          <a:solidFill>
            <a:schemeClr val="tx1"/>
          </a:solidFill>
          <a:latin typeface="+mn-lt"/>
          <a:ea typeface="+mn-ea"/>
          <a:cs typeface="+mn-cs"/>
        </a:defRPr>
      </a:lvl4pPr>
      <a:lvl5pPr marL="1872691" algn="l" defTabSz="936346" rtl="0" eaLnBrk="1" latinLnBrk="0" hangingPunct="1">
        <a:defRPr sz="1843" kern="1200">
          <a:solidFill>
            <a:schemeClr val="tx1"/>
          </a:solidFill>
          <a:latin typeface="+mn-lt"/>
          <a:ea typeface="+mn-ea"/>
          <a:cs typeface="+mn-cs"/>
        </a:defRPr>
      </a:lvl5pPr>
      <a:lvl6pPr marL="2340864" algn="l" defTabSz="936346" rtl="0" eaLnBrk="1" latinLnBrk="0" hangingPunct="1">
        <a:defRPr sz="1843" kern="1200">
          <a:solidFill>
            <a:schemeClr val="tx1"/>
          </a:solidFill>
          <a:latin typeface="+mn-lt"/>
          <a:ea typeface="+mn-ea"/>
          <a:cs typeface="+mn-cs"/>
        </a:defRPr>
      </a:lvl6pPr>
      <a:lvl7pPr marL="2809037" algn="l" defTabSz="936346" rtl="0" eaLnBrk="1" latinLnBrk="0" hangingPunct="1">
        <a:defRPr sz="1843" kern="1200">
          <a:solidFill>
            <a:schemeClr val="tx1"/>
          </a:solidFill>
          <a:latin typeface="+mn-lt"/>
          <a:ea typeface="+mn-ea"/>
          <a:cs typeface="+mn-cs"/>
        </a:defRPr>
      </a:lvl7pPr>
      <a:lvl8pPr marL="3277210" algn="l" defTabSz="936346" rtl="0" eaLnBrk="1" latinLnBrk="0" hangingPunct="1">
        <a:defRPr sz="1843" kern="1200">
          <a:solidFill>
            <a:schemeClr val="tx1"/>
          </a:solidFill>
          <a:latin typeface="+mn-lt"/>
          <a:ea typeface="+mn-ea"/>
          <a:cs typeface="+mn-cs"/>
        </a:defRPr>
      </a:lvl8pPr>
      <a:lvl9pPr marL="3745382" algn="l" defTabSz="936346" rtl="0" eaLnBrk="1" latinLnBrk="0" hangingPunct="1">
        <a:defRPr sz="184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hyperlink" Target="http://www.epa.gov/wfc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jpg"/><Relationship Id="rId7" Type="http://schemas.openxmlformats.org/officeDocument/2006/relationships/hyperlink" Target="mailto:waterfinancecenter@epa.gov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pa.gov/small-and-rural-wastewater-systems" TargetMode="External"/><Relationship Id="rId5" Type="http://schemas.openxmlformats.org/officeDocument/2006/relationships/hyperlink" Target="http://www.epa.gov/wfc" TargetMode="External"/><Relationship Id="rId4" Type="http://schemas.openxmlformats.org/officeDocument/2006/relationships/hyperlink" Target="http://www.epa.gov/waterfinancecente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gif"/><Relationship Id="rId10" Type="http://schemas.openxmlformats.org/officeDocument/2006/relationships/image" Target="../media/image14.tiff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r="7677"/>
          <a:stretch/>
        </p:blipFill>
        <p:spPr>
          <a:xfrm>
            <a:off x="0" y="0"/>
            <a:ext cx="12484100" cy="76438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" y="3"/>
            <a:ext cx="12484102" cy="7997778"/>
          </a:xfrm>
          <a:prstGeom prst="rect">
            <a:avLst/>
          </a:prstGeom>
          <a:solidFill>
            <a:srgbClr val="003366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43" dirty="0"/>
          </a:p>
        </p:txBody>
      </p:sp>
      <p:sp>
        <p:nvSpPr>
          <p:cNvPr id="5" name="Rectangle 4"/>
          <p:cNvSpPr/>
          <p:nvPr/>
        </p:nvSpPr>
        <p:spPr>
          <a:xfrm>
            <a:off x="689227" y="-1233333"/>
            <a:ext cx="11105647" cy="7003740"/>
          </a:xfrm>
          <a:prstGeom prst="rect">
            <a:avLst/>
          </a:prstGeom>
          <a:noFill/>
          <a:ln w="228600">
            <a:solidFill>
              <a:srgbClr val="F2F2F2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6346">
              <a:defRPr/>
            </a:pPr>
            <a:endParaRPr lang="en-US" sz="1843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128" y="2065132"/>
            <a:ext cx="115868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307" dirty="0">
                <a:solidFill>
                  <a:schemeClr val="bg1"/>
                </a:solidFill>
                <a:cs typeface="Aharoni" panose="02010803020104030203" pitchFamily="2" charset="-79"/>
              </a:rPr>
              <a:t>FINANCIAL RESOURCES</a:t>
            </a:r>
          </a:p>
          <a:p>
            <a:pPr algn="ctr"/>
            <a:r>
              <a:rPr lang="en-US" sz="6000" spc="307" dirty="0">
                <a:solidFill>
                  <a:schemeClr val="bg1"/>
                </a:solidFill>
                <a:cs typeface="Aharoni" panose="02010803020104030203" pitchFamily="2" charset="-79"/>
              </a:rPr>
              <a:t>AND BEYOND</a:t>
            </a:r>
          </a:p>
        </p:txBody>
      </p:sp>
      <p:pic>
        <p:nvPicPr>
          <p:cNvPr id="7" name="Picture 6" descr="C:\Users\kabhold\Desktop\Images\untitled.png"/>
          <p:cNvPicPr/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987" y="6186061"/>
            <a:ext cx="1045085" cy="10450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3828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8B734-605D-4547-A578-FD572A67B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282" y="2257005"/>
            <a:ext cx="10767536" cy="5254076"/>
          </a:xfrm>
        </p:spPr>
        <p:txBody>
          <a:bodyPr>
            <a:normAutofit/>
          </a:bodyPr>
          <a:lstStyle/>
          <a:p>
            <a:r>
              <a:rPr lang="en-US" dirty="0"/>
              <a:t>Environmental Financial Advisory Board (EFAB) provides ideas and advice to EPA on ways to lower costs of and increase investments in environmental and public health protection</a:t>
            </a:r>
          </a:p>
          <a:p>
            <a:endParaRPr lang="en-US" dirty="0"/>
          </a:p>
          <a:p>
            <a:r>
              <a:rPr lang="en-US" dirty="0"/>
              <a:t>EFAB's work focuses on:</a:t>
            </a:r>
          </a:p>
          <a:p>
            <a:pPr lvl="1"/>
            <a:r>
              <a:rPr lang="en-US" dirty="0"/>
              <a:t>Lowering the cost of environmental protection</a:t>
            </a:r>
          </a:p>
          <a:p>
            <a:pPr lvl="1"/>
            <a:r>
              <a:rPr lang="en-US" dirty="0"/>
              <a:t>Removing financial and programmatic barriers that raise costs</a:t>
            </a:r>
          </a:p>
          <a:p>
            <a:pPr lvl="1"/>
            <a:r>
              <a:rPr lang="en-US" dirty="0"/>
              <a:t>Increasing public and private contribution in environmental facilities and services</a:t>
            </a:r>
          </a:p>
          <a:p>
            <a:pPr lvl="1"/>
            <a:r>
              <a:rPr lang="en-US" dirty="0"/>
              <a:t>Building state and local financial ability to meet environmental laws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302424-41FE-4F40-B9C2-F6FEF2E8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0754"/>
            <a:ext cx="12484100" cy="1731194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3631" tIns="46815" rIns="93631" bIns="468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Environmental Financial Advisory Board</a:t>
            </a:r>
          </a:p>
        </p:txBody>
      </p:sp>
    </p:spTree>
    <p:extLst>
      <p:ext uri="{BB962C8B-B14F-4D97-AF65-F5344CB8AC3E}">
        <p14:creationId xmlns:p14="http://schemas.microsoft.com/office/powerpoint/2010/main" val="3953112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86878" y="4318746"/>
            <a:ext cx="4459349" cy="2829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6346">
              <a:lnSpc>
                <a:spcPct val="150000"/>
              </a:lnSpc>
              <a:spcAft>
                <a:spcPts val="1229"/>
              </a:spcAft>
              <a:buClr>
                <a:srgbClr val="003366"/>
              </a:buClr>
              <a:defRPr/>
            </a:pPr>
            <a:r>
              <a:rPr lang="en-US" sz="2048" b="1" kern="0" dirty="0">
                <a:solidFill>
                  <a:srgbClr val="0070C0"/>
                </a:solidFill>
                <a:latin typeface="+mj-lt"/>
              </a:rPr>
              <a:t>Meeting the Needs of Key Stakeholders</a:t>
            </a:r>
          </a:p>
          <a:p>
            <a:pPr defTabSz="936346">
              <a:spcAft>
                <a:spcPts val="1229"/>
              </a:spcAft>
              <a:buClr>
                <a:srgbClr val="003366"/>
              </a:buClr>
              <a:defRPr/>
            </a:pPr>
            <a:r>
              <a:rPr lang="en-US" sz="1638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Water Finance Clearinghouse is an </a:t>
            </a:r>
            <a:r>
              <a:rPr lang="en-US" sz="1638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easily navigable web-based portal </a:t>
            </a:r>
            <a:r>
              <a:rPr lang="en-US" sz="1638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that helps communities locate </a:t>
            </a:r>
            <a:r>
              <a:rPr lang="en-US" sz="1638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information</a:t>
            </a:r>
            <a:r>
              <a:rPr lang="en-US" sz="1638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and </a:t>
            </a:r>
            <a:r>
              <a:rPr lang="en-US" sz="1638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resources</a:t>
            </a:r>
            <a:r>
              <a:rPr lang="en-US" sz="1638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that will assist them in making </a:t>
            </a:r>
            <a:r>
              <a:rPr lang="en-US" sz="1638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informed decisions </a:t>
            </a:r>
            <a:r>
              <a:rPr lang="en-US" sz="1638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for their drinking water, wastewater, and stormwater </a:t>
            </a:r>
            <a:r>
              <a:rPr lang="en-US" sz="1638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infrastructure needs</a:t>
            </a:r>
            <a:r>
              <a:rPr lang="en-US" sz="1638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 </a:t>
            </a:r>
          </a:p>
          <a:p>
            <a:pPr marL="351130" indent="-351130" defTabSz="936346">
              <a:spcAft>
                <a:spcPts val="1229"/>
              </a:spcAft>
              <a:buClr>
                <a:srgbClr val="003366"/>
              </a:buClr>
              <a:buFont typeface="Arial" panose="020B0604020202020204" pitchFamily="34" charset="0"/>
              <a:buChar char="•"/>
              <a:defRPr/>
            </a:pPr>
            <a:endParaRPr lang="en-US" sz="2458" kern="0" dirty="0">
              <a:solidFill>
                <a:prstClr val="black"/>
              </a:solidFill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11629" y="1110756"/>
            <a:ext cx="6785545" cy="5841408"/>
            <a:chOff x="401998" y="781285"/>
            <a:chExt cx="6626778" cy="5704732"/>
          </a:xfrm>
        </p:grpSpPr>
        <p:pic>
          <p:nvPicPr>
            <p:cNvPr id="1026" name="Picture 2" descr="blank-screens-of-imac-device-vecto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998" y="781285"/>
              <a:ext cx="5661351" cy="4893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41" t="9477" r="33176" b="19514"/>
            <a:stretch>
              <a:fillRect/>
            </a:stretch>
          </p:blipFill>
          <p:spPr bwMode="auto">
            <a:xfrm>
              <a:off x="615917" y="993310"/>
              <a:ext cx="5214865" cy="3030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4008" y="3758415"/>
              <a:ext cx="3854768" cy="2727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1"/>
            <a:stretch>
              <a:fillRect/>
            </a:stretch>
          </p:blipFill>
          <p:spPr bwMode="auto">
            <a:xfrm>
              <a:off x="3512803" y="4074154"/>
              <a:ext cx="3189822" cy="17259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519375" y="5660567"/>
              <a:ext cx="3172968" cy="5225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6346">
                <a:defRPr/>
              </a:pPr>
              <a:endParaRPr lang="en-US" sz="1843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6595004" y="876464"/>
            <a:ext cx="5889097" cy="264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3631" tIns="46815" rIns="93631" bIns="46815" anchor="t" anchorCtr="0">
            <a:noAutofit/>
          </a:bodyPr>
          <a:lstStyle/>
          <a:p>
            <a:pPr defTabSz="936346">
              <a:lnSpc>
                <a:spcPct val="107000"/>
              </a:lnSpc>
              <a:spcAft>
                <a:spcPts val="614"/>
              </a:spcAft>
              <a:defRPr/>
            </a:pPr>
            <a:r>
              <a:rPr lang="en-US" sz="6144" kern="0" dirty="0">
                <a:solidFill>
                  <a:srgbClr val="0070C0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WATER </a:t>
            </a:r>
            <a:br>
              <a:rPr lang="en-US" sz="6144" kern="0" dirty="0">
                <a:solidFill>
                  <a:srgbClr val="0070C0"/>
                </a:solidFill>
                <a:latin typeface="Calibri" panose="020F0502020204030204" pitchFamily="34" charset="0"/>
                <a:cs typeface="Aharoni" panose="02010803020104030203" pitchFamily="2" charset="-79"/>
              </a:rPr>
            </a:br>
            <a:r>
              <a:rPr lang="en-US" sz="6144" kern="0" dirty="0">
                <a:solidFill>
                  <a:srgbClr val="0070C0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FINANCE </a:t>
            </a:r>
            <a:r>
              <a:rPr lang="en-US" sz="6144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CLEARINGHOUSE</a:t>
            </a:r>
            <a:r>
              <a:rPr lang="en-US" sz="1126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86878" y="6583731"/>
            <a:ext cx="4459349" cy="546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67" u="sng" dirty="0">
                <a:hlinkClick r:id="rId7"/>
              </a:rPr>
              <a:t>www.epa.gov/wfc</a:t>
            </a:r>
            <a:endParaRPr lang="en-US" sz="2458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9624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9141" y="2191789"/>
            <a:ext cx="2715292" cy="44000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6346">
              <a:defRPr/>
            </a:pPr>
            <a:endParaRPr lang="en-US" sz="1843" kern="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90695" y="2191789"/>
            <a:ext cx="2715292" cy="442737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6346">
              <a:defRPr/>
            </a:pPr>
            <a:endParaRPr lang="en-US" sz="1843" kern="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19211" y="2180392"/>
            <a:ext cx="2715292" cy="44114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6346">
              <a:defRPr/>
            </a:pPr>
            <a:endParaRPr lang="en-US" sz="1843" kern="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13802" y="2164493"/>
            <a:ext cx="2715292" cy="44273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6346">
              <a:defRPr/>
            </a:pPr>
            <a:endParaRPr lang="en-US" sz="1843" kern="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03664" y="3634632"/>
            <a:ext cx="1966246" cy="576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726771" y="3634632"/>
            <a:ext cx="1966246" cy="576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2" name="Picture 8" descr="Image result for white gear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416" y="2372948"/>
            <a:ext cx="984990" cy="98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54761" y="4794655"/>
            <a:ext cx="2272291" cy="1226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6346">
              <a:defRPr/>
            </a:pPr>
            <a:r>
              <a:rPr lang="en-US" sz="1843" kern="0" dirty="0">
                <a:solidFill>
                  <a:prstClr val="white"/>
                </a:solidFill>
                <a:latin typeface="Calibri Light" panose="020F0302020204030204"/>
              </a:rPr>
              <a:t>Coalesce all funding information – federal, state, local, etc., into one online database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4762" y="3856421"/>
            <a:ext cx="2272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6346">
              <a:defRPr/>
            </a:pPr>
            <a:r>
              <a:rPr lang="en-US" sz="2400" b="1" kern="0" spc="307" dirty="0">
                <a:solidFill>
                  <a:prstClr val="white"/>
                </a:solidFill>
                <a:cs typeface="Aharoni" panose="02010803020104030203" pitchFamily="2" charset="-79"/>
              </a:rPr>
              <a:t>ALL ON ONE SITE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3784791" y="3634632"/>
            <a:ext cx="1966246" cy="576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631767" y="4810525"/>
            <a:ext cx="2272291" cy="965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6346">
              <a:defRPr/>
            </a:pPr>
            <a:r>
              <a:rPr lang="en-US" sz="1843" kern="0" dirty="0">
                <a:solidFill>
                  <a:prstClr val="white"/>
                </a:solidFill>
                <a:latin typeface="Calibri Light" panose="020F0302020204030204"/>
              </a:rPr>
              <a:t>Design can be maintained throughout the year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31768" y="3856421"/>
            <a:ext cx="2272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6346">
              <a:defRPr/>
            </a:pPr>
            <a:r>
              <a:rPr lang="en-US" sz="2400" b="1" kern="0" spc="307" dirty="0">
                <a:solidFill>
                  <a:prstClr val="white"/>
                </a:solidFill>
                <a:cs typeface="Aharoni" panose="02010803020104030203" pitchFamily="2" charset="-79"/>
              </a:rPr>
              <a:t>UPDATE IN REAL TIME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9672400" y="3634632"/>
            <a:ext cx="1966246" cy="576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519377" y="4794655"/>
            <a:ext cx="2272291" cy="154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6346">
              <a:defRPr/>
            </a:pPr>
            <a:r>
              <a:rPr lang="en-US" sz="1843" kern="0" dirty="0">
                <a:solidFill>
                  <a:prstClr val="white"/>
                </a:solidFill>
                <a:latin typeface="Calibri Light" panose="020F0302020204030204"/>
              </a:rPr>
              <a:t>Easy to navigate and have a modern look to inspire confidence in the user that the site is up-to-date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519378" y="3856421"/>
            <a:ext cx="2272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6346">
              <a:defRPr/>
            </a:pPr>
            <a:r>
              <a:rPr lang="en-US" sz="2400" b="1" kern="0" spc="307" dirty="0">
                <a:solidFill>
                  <a:prstClr val="white"/>
                </a:solidFill>
                <a:cs typeface="Aharoni" panose="02010803020104030203" pitchFamily="2" charset="-79"/>
              </a:rPr>
              <a:t>MODERN &amp; EASY TO USE</a:t>
            </a:r>
          </a:p>
        </p:txBody>
      </p:sp>
      <p:pic>
        <p:nvPicPr>
          <p:cNvPr id="29" name="Picture 4" descr="Image result for internet icon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266059" y="2463123"/>
            <a:ext cx="804640" cy="80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934" y="2372948"/>
            <a:ext cx="984990" cy="9849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C685D9A-334B-445F-9EE7-F400FEC0CD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491" y="2457540"/>
            <a:ext cx="894814" cy="89481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3B6B6CD-FB22-4C61-B40E-9193481A540A}"/>
              </a:ext>
            </a:extLst>
          </p:cNvPr>
          <p:cNvSpPr txBox="1"/>
          <p:nvPr/>
        </p:nvSpPr>
        <p:spPr>
          <a:xfrm>
            <a:off x="6410768" y="3856421"/>
            <a:ext cx="2698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6346">
              <a:defRPr/>
            </a:pPr>
            <a:r>
              <a:rPr lang="en-US" sz="2400" b="1" kern="0" spc="307" dirty="0">
                <a:solidFill>
                  <a:prstClr val="white"/>
                </a:solidFill>
                <a:cs typeface="Aharoni" panose="02010803020104030203" pitchFamily="2" charset="-79"/>
              </a:rPr>
              <a:t>SEARCHABLE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35D05A-47AE-464B-B864-306187B7374C}"/>
              </a:ext>
            </a:extLst>
          </p:cNvPr>
          <p:cNvSpPr txBox="1"/>
          <p:nvPr/>
        </p:nvSpPr>
        <p:spPr>
          <a:xfrm>
            <a:off x="6623754" y="4834160"/>
            <a:ext cx="2272291" cy="1256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6346">
              <a:defRPr/>
            </a:pPr>
            <a:r>
              <a:rPr lang="en-US" sz="1843" kern="0" dirty="0">
                <a:solidFill>
                  <a:prstClr val="white"/>
                </a:solidFill>
                <a:latin typeface="Calibri Light" panose="020F0302020204030204"/>
              </a:rPr>
              <a:t>Users should be able to narrow their search results to meet their needs</a:t>
            </a: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E337B4D2-861B-4FE9-B815-A7A2D30B99A5}"/>
              </a:ext>
            </a:extLst>
          </p:cNvPr>
          <p:cNvSpPr txBox="1">
            <a:spLocks/>
          </p:cNvSpPr>
          <p:nvPr/>
        </p:nvSpPr>
        <p:spPr>
          <a:xfrm>
            <a:off x="0" y="218368"/>
            <a:ext cx="12484100" cy="1731194"/>
          </a:xfrm>
          <a:prstGeom prst="rect">
            <a:avLst/>
          </a:prstGeom>
          <a:solidFill>
            <a:srgbClr val="003366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3631" tIns="46815" rIns="93631" bIns="46815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363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EPA’s Water Finance Clearinghouse</a:t>
            </a:r>
          </a:p>
        </p:txBody>
      </p:sp>
    </p:spTree>
    <p:extLst>
      <p:ext uri="{BB962C8B-B14F-4D97-AF65-F5344CB8AC3E}">
        <p14:creationId xmlns:p14="http://schemas.microsoft.com/office/powerpoint/2010/main" val="707204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4A6AF01-D2E5-42E5-9430-FC30C04E4D73}"/>
              </a:ext>
            </a:extLst>
          </p:cNvPr>
          <p:cNvSpPr/>
          <p:nvPr/>
        </p:nvSpPr>
        <p:spPr>
          <a:xfrm>
            <a:off x="711570" y="2438400"/>
            <a:ext cx="5015995" cy="48088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6346">
              <a:defRPr/>
            </a:pPr>
            <a:endParaRPr lang="en-US" sz="184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029B986-75E9-4EF0-BDEB-0FA4BC5B758F}"/>
              </a:ext>
            </a:extLst>
          </p:cNvPr>
          <p:cNvSpPr txBox="1">
            <a:spLocks/>
          </p:cNvSpPr>
          <p:nvPr/>
        </p:nvSpPr>
        <p:spPr>
          <a:xfrm>
            <a:off x="491232" y="2767645"/>
            <a:ext cx="5456665" cy="477384"/>
          </a:xfrm>
          <a:prstGeom prst="rect">
            <a:avLst/>
          </a:prstGeom>
          <a:solidFill>
            <a:srgbClr val="006BB5"/>
          </a:solidFill>
          <a:ln>
            <a:noFill/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36346">
              <a:spcBef>
                <a:spcPts val="1024"/>
              </a:spcBef>
              <a:buNone/>
              <a:defRPr/>
            </a:pPr>
            <a:r>
              <a:rPr lang="en-US" sz="2867" dirty="0">
                <a:solidFill>
                  <a:prstClr val="white"/>
                </a:solidFill>
                <a:latin typeface="Calibri Light" panose="020F0302020204030204"/>
                <a:cs typeface="Aharoni" panose="02010803020104030203"/>
              </a:rPr>
              <a:t>GENERAL USERS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D1CF5B7-7354-46EE-ACCF-3F958453CDB5}"/>
              </a:ext>
            </a:extLst>
          </p:cNvPr>
          <p:cNvSpPr txBox="1">
            <a:spLocks/>
          </p:cNvSpPr>
          <p:nvPr/>
        </p:nvSpPr>
        <p:spPr>
          <a:xfrm>
            <a:off x="787576" y="3574274"/>
            <a:ext cx="4868799" cy="2201588"/>
          </a:xfrm>
          <a:prstGeom prst="rect">
            <a:avLst/>
          </a:prstGeo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36346">
              <a:spcBef>
                <a:spcPts val="1024"/>
              </a:spcBef>
              <a:buNone/>
              <a:defRPr/>
            </a:pPr>
            <a:r>
              <a:rPr lang="en-US" sz="2867" dirty="0">
                <a:solidFill>
                  <a:prstClr val="black"/>
                </a:solidFill>
                <a:latin typeface="Calibri Light" panose="020F0302020204030204"/>
              </a:rPr>
              <a:t>Users interested in:</a:t>
            </a:r>
          </a:p>
          <a:p>
            <a:pPr marL="234086" indent="-234086" defTabSz="936346">
              <a:spcBef>
                <a:spcPts val="1024"/>
              </a:spcBef>
              <a:defRPr/>
            </a:pPr>
            <a:r>
              <a:rPr lang="en-US" sz="2458" dirty="0">
                <a:solidFill>
                  <a:prstClr val="black"/>
                </a:solidFill>
                <a:latin typeface="Calibri Light" panose="020F0302020204030204"/>
              </a:rPr>
              <a:t>Favoriting resources and funding sources for quick access at any time</a:t>
            </a:r>
          </a:p>
          <a:p>
            <a:pPr marL="234086" indent="-234086" defTabSz="936346">
              <a:spcBef>
                <a:spcPts val="1024"/>
              </a:spcBef>
              <a:defRPr/>
            </a:pPr>
            <a:r>
              <a:rPr lang="en-US" sz="2458" dirty="0">
                <a:solidFill>
                  <a:prstClr val="black"/>
                </a:solidFill>
                <a:latin typeface="Calibri Light" panose="020F0302020204030204"/>
              </a:rPr>
              <a:t>Subscribing to receive email updates for new additions/edits to specific filters options</a:t>
            </a:r>
          </a:p>
          <a:p>
            <a:pPr marL="292608" indent="-292608" defTabSz="936346">
              <a:spcBef>
                <a:spcPts val="1024"/>
              </a:spcBef>
              <a:defRPr/>
            </a:pPr>
            <a:endParaRPr lang="en-US" sz="2048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7CB810-F02B-4892-9D76-B47EA2B1929A}"/>
              </a:ext>
            </a:extLst>
          </p:cNvPr>
          <p:cNvSpPr/>
          <p:nvPr/>
        </p:nvSpPr>
        <p:spPr>
          <a:xfrm>
            <a:off x="6830132" y="2438400"/>
            <a:ext cx="5015995" cy="48088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6346">
              <a:defRPr/>
            </a:pPr>
            <a:endParaRPr lang="en-US" sz="184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E45E0A8-A596-460D-84F2-F5F4D2037A98}"/>
              </a:ext>
            </a:extLst>
          </p:cNvPr>
          <p:cNvSpPr txBox="1">
            <a:spLocks/>
          </p:cNvSpPr>
          <p:nvPr/>
        </p:nvSpPr>
        <p:spPr>
          <a:xfrm>
            <a:off x="6536203" y="2767645"/>
            <a:ext cx="5456665" cy="477384"/>
          </a:xfrm>
          <a:prstGeom prst="rect">
            <a:avLst/>
          </a:prstGeom>
          <a:solidFill>
            <a:srgbClr val="006BB5"/>
          </a:solidFill>
          <a:ln>
            <a:noFill/>
          </a:ln>
        </p:spPr>
        <p:txBody>
          <a:bodyPr vert="horz" lIns="93631" tIns="46815" rIns="93631" bIns="46815" rtlCol="0" anchor="ctr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36346">
              <a:spcBef>
                <a:spcPts val="1024"/>
              </a:spcBef>
              <a:defRPr/>
            </a:pPr>
            <a:r>
              <a:rPr lang="en-US" sz="2867" b="0" dirty="0">
                <a:solidFill>
                  <a:prstClr val="white"/>
                </a:solidFill>
                <a:latin typeface="Calibri Light" panose="020F0302020204030204"/>
                <a:cs typeface="Aharoni" panose="02010803020104030203"/>
              </a:rPr>
              <a:t>CONTRIBUTORS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AD1CDC0-A3B8-46B9-A478-DF91E459258C}"/>
              </a:ext>
            </a:extLst>
          </p:cNvPr>
          <p:cNvSpPr txBox="1">
            <a:spLocks/>
          </p:cNvSpPr>
          <p:nvPr/>
        </p:nvSpPr>
        <p:spPr>
          <a:xfrm>
            <a:off x="6903729" y="3523032"/>
            <a:ext cx="4868799" cy="35796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36346">
              <a:spcBef>
                <a:spcPts val="1024"/>
              </a:spcBef>
              <a:buNone/>
              <a:defRPr/>
            </a:pPr>
            <a:r>
              <a:rPr lang="en-US" sz="2458" dirty="0">
                <a:solidFill>
                  <a:prstClr val="black"/>
                </a:solidFill>
                <a:latin typeface="Calibri Light" panose="020F0302020204030204"/>
              </a:rPr>
              <a:t>Users interested in editing or adding information to the Clearinghouse</a:t>
            </a:r>
          </a:p>
          <a:p>
            <a:pPr marL="234086" indent="-234086" defTabSz="936346">
              <a:spcBef>
                <a:spcPts val="1024"/>
              </a:spcBef>
              <a:defRPr/>
            </a:pPr>
            <a:r>
              <a:rPr lang="en-US" sz="2458" dirty="0">
                <a:solidFill>
                  <a:prstClr val="black"/>
                </a:solidFill>
                <a:latin typeface="Calibri Light" panose="020F0302020204030204"/>
              </a:rPr>
              <a:t>Contributors can suggest:</a:t>
            </a:r>
          </a:p>
          <a:p>
            <a:pPr marL="702259" lvl="1" indent="-234086" defTabSz="936346">
              <a:spcBef>
                <a:spcPts val="512"/>
              </a:spcBef>
              <a:defRPr/>
            </a:pPr>
            <a:r>
              <a:rPr lang="en-US" sz="1843" dirty="0">
                <a:solidFill>
                  <a:prstClr val="black"/>
                </a:solidFill>
                <a:latin typeface="Calibri Light" panose="020F0302020204030204"/>
              </a:rPr>
              <a:t>Edits to existing information in the Water Finance Clearinghouse</a:t>
            </a:r>
          </a:p>
          <a:p>
            <a:pPr marL="702259" lvl="1" indent="-234086" defTabSz="936346">
              <a:spcBef>
                <a:spcPts val="512"/>
              </a:spcBef>
              <a:defRPr/>
            </a:pPr>
            <a:r>
              <a:rPr lang="en-US" sz="1843" dirty="0">
                <a:solidFill>
                  <a:prstClr val="black"/>
                </a:solidFill>
                <a:latin typeface="Calibri Light" panose="020F0302020204030204"/>
              </a:rPr>
              <a:t>Additions of new resources and/or funding sources</a:t>
            </a:r>
          </a:p>
          <a:p>
            <a:pPr marL="702259" lvl="1" indent="-234086" defTabSz="936346">
              <a:spcBef>
                <a:spcPts val="512"/>
              </a:spcBef>
              <a:defRPr/>
            </a:pPr>
            <a:r>
              <a:rPr lang="en-US" sz="1843" dirty="0">
                <a:solidFill>
                  <a:prstClr val="black"/>
                </a:solidFill>
                <a:latin typeface="Calibri Light" panose="020F0302020204030204"/>
              </a:rPr>
              <a:t>Removal of resources and/or funding sources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7915648A-0E18-4C77-9025-9BFCE5936C34}"/>
              </a:ext>
            </a:extLst>
          </p:cNvPr>
          <p:cNvSpPr txBox="1">
            <a:spLocks/>
          </p:cNvSpPr>
          <p:nvPr/>
        </p:nvSpPr>
        <p:spPr>
          <a:xfrm>
            <a:off x="0" y="284647"/>
            <a:ext cx="12484100" cy="1731194"/>
          </a:xfrm>
          <a:prstGeom prst="rect">
            <a:avLst/>
          </a:prstGeom>
          <a:solidFill>
            <a:srgbClr val="003366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3631" tIns="46815" rIns="93631" bIns="46815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363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Types of Clearinghouse Accounts</a:t>
            </a:r>
          </a:p>
        </p:txBody>
      </p:sp>
    </p:spTree>
    <p:extLst>
      <p:ext uri="{BB962C8B-B14F-4D97-AF65-F5344CB8AC3E}">
        <p14:creationId xmlns:p14="http://schemas.microsoft.com/office/powerpoint/2010/main" val="1754187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8B734-605D-4547-A578-FD572A67B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282" y="2257005"/>
            <a:ext cx="10767536" cy="52540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Funding/Financing Sources</a:t>
            </a:r>
          </a:p>
          <a:p>
            <a:pPr lvl="1"/>
            <a:r>
              <a:rPr lang="en-US" dirty="0"/>
              <a:t>Current federal, state, local, private, or other sources of funding/financing for water infrastructure projects</a:t>
            </a:r>
          </a:p>
          <a:p>
            <a:pPr lvl="1"/>
            <a:r>
              <a:rPr lang="en-US" dirty="0"/>
              <a:t>Searchable by eligible recipient, location, system size, funding/financing source, and more</a:t>
            </a:r>
          </a:p>
          <a:p>
            <a:pPr lvl="1"/>
            <a:endParaRPr lang="en-US" dirty="0"/>
          </a:p>
          <a:p>
            <a:r>
              <a:rPr lang="en-US" dirty="0"/>
              <a:t>Resources</a:t>
            </a:r>
          </a:p>
          <a:p>
            <a:pPr lvl="1"/>
            <a:r>
              <a:rPr lang="en-US" dirty="0"/>
              <a:t>Reports, websites, trainings, and other types of information about water infrastructure financing</a:t>
            </a:r>
          </a:p>
          <a:p>
            <a:pPr lvl="1"/>
            <a:endParaRPr lang="en-US" dirty="0"/>
          </a:p>
          <a:p>
            <a:r>
              <a:rPr lang="en-US" dirty="0"/>
              <a:t>Learning Modules</a:t>
            </a:r>
          </a:p>
          <a:p>
            <a:endParaRPr lang="en-US" dirty="0"/>
          </a:p>
          <a:p>
            <a:r>
              <a:rPr lang="en-US" dirty="0"/>
              <a:t>Wastewater Technology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302424-41FE-4F40-B9C2-F6FEF2E8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0754"/>
            <a:ext cx="12484100" cy="1731194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3631" tIns="46815" rIns="93631" bIns="468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Clearinghouse Content</a:t>
            </a:r>
          </a:p>
        </p:txBody>
      </p:sp>
    </p:spTree>
    <p:extLst>
      <p:ext uri="{BB962C8B-B14F-4D97-AF65-F5344CB8AC3E}">
        <p14:creationId xmlns:p14="http://schemas.microsoft.com/office/powerpoint/2010/main" val="1430593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ofmpub.epa.gov/apex/wfc/r/wfc/files/static/v570/Financing_Septic_Systems_thumb.png">
            <a:extLst>
              <a:ext uri="{FF2B5EF4-FFF2-40B4-BE49-F238E27FC236}">
                <a16:creationId xmlns:a16="http://schemas.microsoft.com/office/drawing/2014/main" id="{EF00CFBF-BDA1-4EC3-BD59-6C5E35FAE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363" y="853624"/>
            <a:ext cx="3578015" cy="2181716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ofmpub.epa.gov/apex/wfc/r/wfc/files/static/v570/WIFIA_101_thumb.png">
            <a:extLst>
              <a:ext uri="{FF2B5EF4-FFF2-40B4-BE49-F238E27FC236}">
                <a16:creationId xmlns:a16="http://schemas.microsoft.com/office/drawing/2014/main" id="{F048E748-0FD4-4E44-B153-FF6D6F1F1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668" y="2460058"/>
            <a:ext cx="3557447" cy="2181716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ofmpub.epa.gov/apex/wfc/r/wfc/files/static/v570/SRF_101_thumb.png">
            <a:extLst>
              <a:ext uri="{FF2B5EF4-FFF2-40B4-BE49-F238E27FC236}">
                <a16:creationId xmlns:a16="http://schemas.microsoft.com/office/drawing/2014/main" id="{6D78EAC7-7D52-4CFE-B450-035F57B7E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783" y="4104531"/>
            <a:ext cx="3549448" cy="218668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perspectiveRight" fov="2400000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6D3A6169-7B25-40DF-8F21-97B75B3CE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52" y="472421"/>
            <a:ext cx="8122878" cy="1836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3631" tIns="46815" rIns="93631" bIns="4681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614"/>
              </a:spcAft>
            </a:pPr>
            <a:r>
              <a:rPr lang="en-US" sz="491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CLEARINGHOUSE </a:t>
            </a:r>
            <a:br>
              <a:rPr lang="en-US" sz="4915" kern="0" dirty="0">
                <a:solidFill>
                  <a:srgbClr val="0070C0"/>
                </a:solidFill>
                <a:latin typeface="Calibri" panose="020F0502020204030204" pitchFamily="34" charset="0"/>
                <a:cs typeface="Aharoni" panose="02010803020104030203" pitchFamily="2" charset="-79"/>
              </a:rPr>
            </a:br>
            <a:r>
              <a:rPr lang="en-US" sz="4915" kern="0" dirty="0">
                <a:solidFill>
                  <a:srgbClr val="0070C0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LEARNING MODULES</a:t>
            </a:r>
            <a:endParaRPr lang="en-US" sz="4915" kern="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7E8684-7885-4FEF-BA37-B67F755ED3D5}"/>
              </a:ext>
            </a:extLst>
          </p:cNvPr>
          <p:cNvSpPr txBox="1"/>
          <p:nvPr/>
        </p:nvSpPr>
        <p:spPr>
          <a:xfrm>
            <a:off x="220452" y="2309315"/>
            <a:ext cx="6644911" cy="5228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6346">
              <a:defRPr/>
            </a:pPr>
            <a:r>
              <a:rPr lang="en-US" sz="1843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Water Finance Center is developing step-by-step interactive guides on specific water finance topics that will be housed in the Water Finance Clearinghouse.</a:t>
            </a:r>
          </a:p>
          <a:p>
            <a:pPr defTabSz="936346">
              <a:defRPr/>
            </a:pPr>
            <a:endParaRPr lang="en-US" sz="1843" kern="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defTabSz="936346">
              <a:defRPr/>
            </a:pPr>
            <a:r>
              <a:rPr lang="en-US" sz="1843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Launched:</a:t>
            </a:r>
          </a:p>
          <a:p>
            <a:pPr marL="760781" lvl="1" indent="-292608">
              <a:buFont typeface="Arial" panose="020B0604020202020204" pitchFamily="34" charset="0"/>
              <a:buChar char="•"/>
            </a:pPr>
            <a:r>
              <a:rPr lang="en-US" sz="1843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WIFIA 101</a:t>
            </a:r>
          </a:p>
          <a:p>
            <a:pPr marL="760781" lvl="1" indent="-292608">
              <a:buFont typeface="Arial" panose="020B0604020202020204" pitchFamily="34" charset="0"/>
              <a:buChar char="•"/>
            </a:pPr>
            <a:r>
              <a:rPr lang="en-US" sz="1843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Financing decentralized wastewater systems </a:t>
            </a:r>
          </a:p>
          <a:p>
            <a:pPr marL="760781" lvl="1" indent="-292608">
              <a:buFont typeface="Arial" panose="020B0604020202020204" pitchFamily="34" charset="0"/>
              <a:buChar char="•"/>
            </a:pPr>
            <a:r>
              <a:rPr lang="en-US" sz="1843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SRF 101</a:t>
            </a:r>
          </a:p>
          <a:p>
            <a:endParaRPr lang="en-US" sz="1843" kern="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en-US" sz="1843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Future Topics:</a:t>
            </a:r>
          </a:p>
          <a:p>
            <a:pPr marL="760781" lvl="1" indent="-292608">
              <a:buFont typeface="Arial" panose="020B0604020202020204" pitchFamily="34" charset="0"/>
              <a:buChar char="•"/>
            </a:pPr>
            <a:r>
              <a:rPr lang="en-US" sz="1843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Alternative project delivery</a:t>
            </a:r>
          </a:p>
          <a:p>
            <a:pPr marL="760781" lvl="1" indent="-292608">
              <a:buFont typeface="Arial" panose="020B0604020202020204" pitchFamily="34" charset="0"/>
              <a:buChar char="•"/>
            </a:pPr>
            <a:r>
              <a:rPr lang="en-US" sz="1843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Water loss financing</a:t>
            </a:r>
          </a:p>
          <a:p>
            <a:pPr marL="760781" lvl="1" indent="-292608">
              <a:buFont typeface="Arial" panose="020B0604020202020204" pitchFamily="34" charset="0"/>
              <a:buChar char="•"/>
            </a:pPr>
            <a:r>
              <a:rPr lang="en-US" sz="1843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Disaster recovery and resiliency financing for water and wastewater utilities</a:t>
            </a:r>
          </a:p>
          <a:p>
            <a:pPr marL="760781" lvl="1" indent="-292608">
              <a:buFont typeface="Arial" panose="020B0604020202020204" pitchFamily="34" charset="0"/>
              <a:buChar char="•"/>
            </a:pPr>
            <a:r>
              <a:rPr lang="en-US" sz="1843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Stormwater financing</a:t>
            </a:r>
          </a:p>
          <a:p>
            <a:pPr marL="760781" lvl="1" indent="-292608">
              <a:buFont typeface="Arial" panose="020B0604020202020204" pitchFamily="34" charset="0"/>
              <a:buChar char="•"/>
            </a:pPr>
            <a:r>
              <a:rPr lang="en-US" sz="1843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Financing municipal watershed partnerships with agriculture </a:t>
            </a:r>
          </a:p>
          <a:p>
            <a:pPr lvl="0"/>
            <a:endParaRPr lang="en-US" sz="2048" kern="0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  <a:p>
            <a:pPr marL="292608" indent="-292608">
              <a:buFont typeface="Arial" panose="020B0604020202020204" pitchFamily="34" charset="0"/>
              <a:buChar char="•"/>
            </a:pPr>
            <a:endParaRPr lang="en-US" sz="1843" kern="0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571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302424-41FE-4F40-B9C2-F6FEF2E8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0754"/>
            <a:ext cx="12484100" cy="1731194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3631" tIns="46815" rIns="93631" bIns="468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Wastewater Technology Clearinghouse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8B734-605D-4547-A578-FD572A67B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282" y="2240963"/>
            <a:ext cx="10884539" cy="52540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Technology Clearinghouse</a:t>
            </a:r>
          </a:p>
          <a:p>
            <a:pPr lvl="1"/>
            <a:r>
              <a:rPr lang="en-US" dirty="0"/>
              <a:t>AWIA Section 4102 mandates EPA to set up a wastewater technology clearinghouse to update and disseminate information on cost effective and alternative waste water treatment technologies including onsite and decentralized wastewater systems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Phase 1: Update existing alternative technologies webpage and add technology component of Water Finance Clearinghouse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Next phase: Outreach to non-profit organizations, utilities, academia, and States to improve the Clearinghouse and invite them to become contributors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Goal: To create a discussion platform for individuals to ask questions and assist others with engineering and design challenges (Community of Practice)</a:t>
            </a:r>
          </a:p>
        </p:txBody>
      </p:sp>
    </p:spTree>
    <p:extLst>
      <p:ext uri="{BB962C8B-B14F-4D97-AF65-F5344CB8AC3E}">
        <p14:creationId xmlns:p14="http://schemas.microsoft.com/office/powerpoint/2010/main" val="1305284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00AE7-EEF4-4A82-A443-A01C20D8E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752" y="412521"/>
            <a:ext cx="8232595" cy="681877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EC85F46-76C3-422C-B3AF-1ED114D68294}"/>
              </a:ext>
            </a:extLst>
          </p:cNvPr>
          <p:cNvSpPr/>
          <p:nvPr/>
        </p:nvSpPr>
        <p:spPr>
          <a:xfrm>
            <a:off x="3320715" y="6416842"/>
            <a:ext cx="1925053" cy="9588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21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image004">
            <a:extLst>
              <a:ext uri="{FF2B5EF4-FFF2-40B4-BE49-F238E27FC236}">
                <a16:creationId xmlns:a16="http://schemas.microsoft.com/office/drawing/2014/main" id="{95E1AC07-0E57-46D3-95F2-F4804694C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" y="310752"/>
            <a:ext cx="9508576" cy="702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13BF13A4-959A-41DC-BE18-A951105C7329}"/>
              </a:ext>
            </a:extLst>
          </p:cNvPr>
          <p:cNvSpPr/>
          <p:nvPr/>
        </p:nvSpPr>
        <p:spPr>
          <a:xfrm>
            <a:off x="3547633" y="310753"/>
            <a:ext cx="11723350" cy="7022306"/>
          </a:xfrm>
          <a:prstGeom prst="parallelogram">
            <a:avLst>
              <a:gd name="adj" fmla="val 43333"/>
            </a:avLst>
          </a:prstGeom>
          <a:solidFill>
            <a:srgbClr val="00336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43" dirty="0"/>
          </a:p>
        </p:txBody>
      </p:sp>
      <p:sp>
        <p:nvSpPr>
          <p:cNvPr id="4" name="TextBox 3"/>
          <p:cNvSpPr txBox="1"/>
          <p:nvPr/>
        </p:nvSpPr>
        <p:spPr>
          <a:xfrm>
            <a:off x="6459997" y="1656824"/>
            <a:ext cx="5533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614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TRAINING AND TECHNICAL ASSISTANCE</a:t>
            </a:r>
            <a:endParaRPr lang="en-US" sz="4000" spc="614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581810" y="3604137"/>
            <a:ext cx="149809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59997" y="4030412"/>
            <a:ext cx="4845276" cy="2560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Promoting best practices, technical assistance, guidance, and training </a:t>
            </a:r>
            <a:r>
              <a:rPr lang="en-US" sz="2400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to help states, industries, and communities make informed decisions about managing water resources.</a:t>
            </a:r>
          </a:p>
          <a:p>
            <a:endParaRPr lang="en-US" sz="1638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6484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8B734-605D-4547-A578-FD572A67B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282" y="2240963"/>
            <a:ext cx="10767536" cy="5254076"/>
          </a:xfrm>
        </p:spPr>
        <p:txBody>
          <a:bodyPr>
            <a:normAutofit/>
          </a:bodyPr>
          <a:lstStyle/>
          <a:p>
            <a:r>
              <a:rPr lang="en-US" dirty="0"/>
              <a:t>EPA Grants for Training and Technical Assistance for Small Systems</a:t>
            </a:r>
          </a:p>
          <a:p>
            <a:pPr lvl="1"/>
            <a:r>
              <a:rPr lang="en-US" dirty="0"/>
              <a:t>EPA and its partners developed tools and resources for planning, designing, constructing, and maintaining wastewater infrastructure for small and rural communities</a:t>
            </a:r>
          </a:p>
          <a:p>
            <a:pPr lvl="1"/>
            <a:r>
              <a:rPr lang="en-US" dirty="0"/>
              <a:t>AWIA authorized new additional grant funding specifically for technical assistance to small, rural, and tribal POTWs</a:t>
            </a:r>
          </a:p>
          <a:p>
            <a:pPr lvl="1"/>
            <a:endParaRPr lang="en-US" dirty="0"/>
          </a:p>
          <a:p>
            <a:r>
              <a:rPr lang="en-US" dirty="0"/>
              <a:t>Sustainable Water Management/Effective Utility Management Workshops</a:t>
            </a:r>
          </a:p>
          <a:p>
            <a:pPr lvl="1"/>
            <a:r>
              <a:rPr lang="en-US" dirty="0"/>
              <a:t>EPA works with 6 national organizations supporting drinking water and wastewater utilities to promote effective utility management practices</a:t>
            </a:r>
          </a:p>
          <a:p>
            <a:pPr lvl="1"/>
            <a:r>
              <a:rPr lang="en-US" dirty="0"/>
              <a:t>EPA, with USDA, developed the Rural and Small Systems Guidebook and Workshop in a Box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302424-41FE-4F40-B9C2-F6FEF2E8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0754"/>
            <a:ext cx="12484100" cy="1731194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3631" tIns="46815" rIns="93631" bIns="468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Small Wastewater Systems Outreach and Education</a:t>
            </a:r>
          </a:p>
        </p:txBody>
      </p:sp>
    </p:spTree>
    <p:extLst>
      <p:ext uri="{BB962C8B-B14F-4D97-AF65-F5344CB8AC3E}">
        <p14:creationId xmlns:p14="http://schemas.microsoft.com/office/powerpoint/2010/main" val="2005907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0753"/>
            <a:ext cx="12484100" cy="1697057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3631" tIns="46815" rIns="93631" bIns="468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6346">
              <a:defRPr/>
            </a:pPr>
            <a:endParaRPr lang="en-US" sz="1843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10399" y="791771"/>
            <a:ext cx="11008684" cy="86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3631" tIns="46815" rIns="93631" bIns="46815" anchor="t" anchorCtr="0">
            <a:noAutofit/>
          </a:bodyPr>
          <a:lstStyle/>
          <a:p>
            <a:pPr algn="ctr" defTabSz="936346">
              <a:lnSpc>
                <a:spcPct val="107000"/>
              </a:lnSpc>
              <a:spcAft>
                <a:spcPts val="614"/>
              </a:spcAft>
              <a:defRPr/>
            </a:pPr>
            <a:r>
              <a:rPr lang="en-US" sz="4096" kern="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Water Infrastructure and Resiliency Finance Center</a:t>
            </a:r>
            <a:endParaRPr lang="en-US" sz="4096" kern="0" dirty="0">
              <a:solidFill>
                <a:sysClr val="windowText" lastClr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36346">
              <a:lnSpc>
                <a:spcPct val="107000"/>
              </a:lnSpc>
              <a:spcAft>
                <a:spcPts val="819"/>
              </a:spcAft>
              <a:defRPr/>
            </a:pPr>
            <a:r>
              <a:rPr lang="en-US" sz="1229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5" name="Picture 4" descr="C:\Users\kabhold\Desktop\Images\untitled.png"/>
          <p:cNvPicPr/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57" y="622970"/>
            <a:ext cx="1045085" cy="10450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310399" y="2462637"/>
            <a:ext cx="9585746" cy="10328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36346">
              <a:spcBef>
                <a:spcPts val="1024"/>
              </a:spcBef>
              <a:buNone/>
              <a:defRPr/>
            </a:pPr>
            <a:r>
              <a:rPr lang="en-US" sz="2458" dirty="0">
                <a:solidFill>
                  <a:srgbClr val="646464"/>
                </a:solidFill>
                <a:latin typeface="+mj-lt"/>
              </a:rPr>
              <a:t>The Water Finance Center is an </a:t>
            </a:r>
            <a:r>
              <a:rPr lang="en-US" sz="2458" b="1" dirty="0">
                <a:solidFill>
                  <a:srgbClr val="262D32"/>
                </a:solidFill>
                <a:latin typeface="+mj-lt"/>
              </a:rPr>
              <a:t>information and assistance center</a:t>
            </a:r>
            <a:r>
              <a:rPr lang="en-US" sz="2458" dirty="0">
                <a:solidFill>
                  <a:srgbClr val="646464"/>
                </a:solidFill>
                <a:latin typeface="+mj-lt"/>
              </a:rPr>
              <a:t>, helping communities make informed decisions for </a:t>
            </a:r>
            <a:r>
              <a:rPr lang="en-US" sz="2458" b="1" dirty="0">
                <a:solidFill>
                  <a:srgbClr val="262D32"/>
                </a:solidFill>
                <a:latin typeface="+mj-lt"/>
              </a:rPr>
              <a:t>drinking water</a:t>
            </a:r>
            <a:r>
              <a:rPr lang="en-US" sz="2458" b="1" dirty="0">
                <a:solidFill>
                  <a:srgbClr val="646464"/>
                </a:solidFill>
                <a:latin typeface="+mj-lt"/>
              </a:rPr>
              <a:t>,</a:t>
            </a:r>
            <a:r>
              <a:rPr lang="en-US" sz="2458" b="1" dirty="0">
                <a:solidFill>
                  <a:srgbClr val="262D32"/>
                </a:solidFill>
                <a:latin typeface="+mj-lt"/>
              </a:rPr>
              <a:t> wastewater</a:t>
            </a:r>
            <a:r>
              <a:rPr lang="en-US" sz="2458" b="1" dirty="0">
                <a:solidFill>
                  <a:srgbClr val="646464"/>
                </a:solidFill>
                <a:latin typeface="+mj-lt"/>
              </a:rPr>
              <a:t>,</a:t>
            </a:r>
            <a:r>
              <a:rPr lang="en-US" sz="2458" b="1" dirty="0">
                <a:solidFill>
                  <a:srgbClr val="262D32"/>
                </a:solidFill>
                <a:latin typeface="+mj-lt"/>
              </a:rPr>
              <a:t> </a:t>
            </a:r>
            <a:r>
              <a:rPr lang="en-US" sz="2458" dirty="0">
                <a:solidFill>
                  <a:srgbClr val="646464"/>
                </a:solidFill>
                <a:latin typeface="+mj-lt"/>
              </a:rPr>
              <a:t>and</a:t>
            </a:r>
            <a:r>
              <a:rPr lang="en-US" sz="2458" b="1" dirty="0">
                <a:solidFill>
                  <a:srgbClr val="262D32"/>
                </a:solidFill>
                <a:latin typeface="+mj-lt"/>
              </a:rPr>
              <a:t> stormwater infrastructure </a:t>
            </a:r>
            <a:r>
              <a:rPr lang="en-US" sz="2458" dirty="0">
                <a:solidFill>
                  <a:srgbClr val="646464"/>
                </a:solidFill>
                <a:latin typeface="+mj-lt"/>
              </a:rPr>
              <a:t>to protect human health and the environment.</a:t>
            </a: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3047036" y="5806936"/>
            <a:ext cx="1376828" cy="105796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631" tIns="46815" rIns="93631" bIns="46815" numCol="1" anchor="t" anchorCtr="0" compatLnSpc="1">
            <a:prstTxWarp prst="textNoShape">
              <a:avLst/>
            </a:prstTxWarp>
          </a:bodyPr>
          <a:lstStyle/>
          <a:p>
            <a:pPr algn="ctr" defTabSz="936346" eaLnBrk="0" fontAlgn="base" hangingPunct="0">
              <a:spcBef>
                <a:spcPct val="0"/>
              </a:spcBef>
              <a:spcAft>
                <a:spcPts val="205"/>
              </a:spcAft>
              <a:defRPr/>
            </a:pPr>
            <a:r>
              <a:rPr lang="en-US" altLang="en-US" sz="2458" b="1" kern="0" dirty="0">
                <a:solidFill>
                  <a:srgbClr val="646464"/>
                </a:solidFill>
                <a:latin typeface="+mj-lt"/>
              </a:rPr>
              <a:t>Research</a:t>
            </a:r>
            <a:br>
              <a:rPr lang="en-US" altLang="en-US" sz="2458" b="1" kern="0" dirty="0">
                <a:solidFill>
                  <a:srgbClr val="646464"/>
                </a:solidFill>
                <a:latin typeface="+mj-lt"/>
              </a:rPr>
            </a:br>
            <a:br>
              <a:rPr lang="en-US" altLang="en-US" sz="1126" b="1" kern="0" dirty="0">
                <a:solidFill>
                  <a:srgbClr val="262D32"/>
                </a:solidFill>
                <a:latin typeface="+mj-lt"/>
              </a:rPr>
            </a:br>
            <a:endParaRPr lang="en-US" altLang="en-US" sz="2867" kern="0" dirty="0">
              <a:latin typeface="+mj-lt"/>
            </a:endParaRPr>
          </a:p>
        </p:txBody>
      </p: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4552370" y="5806936"/>
            <a:ext cx="1552385" cy="105796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631" tIns="46815" rIns="93631" bIns="46815" numCol="1" anchor="t" anchorCtr="0" compatLnSpc="1">
            <a:prstTxWarp prst="textNoShape">
              <a:avLst/>
            </a:prstTxWarp>
          </a:bodyPr>
          <a:lstStyle/>
          <a:p>
            <a:pPr algn="ctr" defTabSz="936346" eaLnBrk="0" fontAlgn="base" hangingPunct="0">
              <a:spcBef>
                <a:spcPct val="0"/>
              </a:spcBef>
              <a:spcAft>
                <a:spcPts val="205"/>
              </a:spcAft>
              <a:defRPr/>
            </a:pPr>
            <a:r>
              <a:rPr lang="en-US" altLang="en-US" sz="2458" b="1" kern="0" dirty="0">
                <a:solidFill>
                  <a:srgbClr val="646464"/>
                </a:solidFill>
                <a:latin typeface="+mj-lt"/>
              </a:rPr>
              <a:t>Advise</a:t>
            </a:r>
            <a:br>
              <a:rPr lang="en-US" altLang="en-US" sz="2458" b="1" kern="0" dirty="0">
                <a:solidFill>
                  <a:srgbClr val="646464"/>
                </a:solidFill>
                <a:latin typeface="+mj-lt"/>
              </a:rPr>
            </a:br>
            <a:br>
              <a:rPr lang="en-US" altLang="en-US" sz="1126" b="1" kern="0" dirty="0">
                <a:solidFill>
                  <a:srgbClr val="262D32"/>
                </a:solidFill>
                <a:latin typeface="+mj-lt"/>
              </a:rPr>
            </a:br>
            <a:endParaRPr lang="en-US" altLang="en-US" sz="2867" kern="0" dirty="0">
              <a:latin typeface="+mj-lt"/>
            </a:endParaRPr>
          </a:p>
        </p:txBody>
      </p:sp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6203312" y="5806937"/>
            <a:ext cx="1376827" cy="124775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631" tIns="46815" rIns="93631" bIns="46815" numCol="1" anchor="t" anchorCtr="0" compatLnSpc="1">
            <a:prstTxWarp prst="textNoShape">
              <a:avLst/>
            </a:prstTxWarp>
          </a:bodyPr>
          <a:lstStyle/>
          <a:p>
            <a:pPr algn="ctr" defTabSz="936346" eaLnBrk="0" fontAlgn="base" hangingPunct="0">
              <a:spcBef>
                <a:spcPct val="0"/>
              </a:spcBef>
              <a:spcAft>
                <a:spcPts val="205"/>
              </a:spcAft>
              <a:defRPr/>
            </a:pPr>
            <a:r>
              <a:rPr lang="en-US" altLang="en-US" sz="2458" b="1" kern="0" dirty="0">
                <a:solidFill>
                  <a:srgbClr val="646464"/>
                </a:solidFill>
                <a:latin typeface="+mj-lt"/>
              </a:rPr>
              <a:t>Innovate</a:t>
            </a:r>
            <a:br>
              <a:rPr lang="en-US" altLang="en-US" sz="2458" kern="0" dirty="0">
                <a:solidFill>
                  <a:srgbClr val="646464"/>
                </a:solidFill>
                <a:latin typeface="+mj-lt"/>
              </a:rPr>
            </a:br>
            <a:endParaRPr lang="en-US" altLang="en-US" sz="2867" kern="0" dirty="0">
              <a:latin typeface="+mj-lt"/>
            </a:endParaRPr>
          </a:p>
        </p:txBody>
      </p:sp>
      <p:sp>
        <p:nvSpPr>
          <p:cNvPr id="12" name="Text Box 30"/>
          <p:cNvSpPr txBox="1">
            <a:spLocks noChangeArrowheads="1"/>
          </p:cNvSpPr>
          <p:nvPr/>
        </p:nvSpPr>
        <p:spPr bwMode="auto">
          <a:xfrm>
            <a:off x="7769728" y="5806936"/>
            <a:ext cx="1376828" cy="11591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631" tIns="46815" rIns="93631" bIns="46815" numCol="1" anchor="t" anchorCtr="0" compatLnSpc="1">
            <a:prstTxWarp prst="textNoShape">
              <a:avLst/>
            </a:prstTxWarp>
          </a:bodyPr>
          <a:lstStyle/>
          <a:p>
            <a:pPr algn="ctr" defTabSz="936346" eaLnBrk="0" fontAlgn="base" hangingPunct="0">
              <a:spcBef>
                <a:spcPct val="0"/>
              </a:spcBef>
              <a:spcAft>
                <a:spcPts val="205"/>
              </a:spcAft>
              <a:defRPr/>
            </a:pPr>
            <a:r>
              <a:rPr lang="en-US" altLang="en-US" sz="2458" b="1" kern="0" dirty="0">
                <a:solidFill>
                  <a:srgbClr val="646464"/>
                </a:solidFill>
                <a:latin typeface="+mj-lt"/>
              </a:rPr>
              <a:t>Network</a:t>
            </a:r>
            <a:br>
              <a:rPr lang="en-US" altLang="en-US" sz="2458" b="1" kern="0" dirty="0">
                <a:solidFill>
                  <a:srgbClr val="646464"/>
                </a:solidFill>
                <a:latin typeface="+mj-lt"/>
              </a:rPr>
            </a:br>
            <a:br>
              <a:rPr lang="en-US" altLang="en-US" sz="1126" b="1" kern="0" dirty="0">
                <a:solidFill>
                  <a:srgbClr val="262D32"/>
                </a:solidFill>
                <a:latin typeface="+mj-lt"/>
              </a:rPr>
            </a:br>
            <a:endParaRPr lang="en-US" altLang="en-US" sz="2867" kern="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7036" y="6624501"/>
            <a:ext cx="6202164" cy="481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6346">
              <a:defRPr/>
            </a:pPr>
            <a:r>
              <a:rPr lang="en-US" sz="2458" b="1" kern="0" dirty="0">
                <a:solidFill>
                  <a:srgbClr val="003366"/>
                </a:solidFill>
                <a:latin typeface="+mj-lt"/>
              </a:rPr>
              <a:t>www.epa.gov/waterfinancecenter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424" y="3950279"/>
            <a:ext cx="6502661" cy="171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05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302424-41FE-4F40-B9C2-F6FEF2E8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0754"/>
            <a:ext cx="12484100" cy="1731194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3631" tIns="46815" rIns="93631" bIns="468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Targeted Technical Assistance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24142A-212F-4E26-B823-BAA1BCD92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92" y="3701524"/>
            <a:ext cx="2356518" cy="233295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8B734-605D-4547-A578-FD572A67B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282" y="2240963"/>
            <a:ext cx="10870656" cy="5254076"/>
          </a:xfrm>
        </p:spPr>
        <p:txBody>
          <a:bodyPr>
            <a:normAutofit/>
          </a:bodyPr>
          <a:lstStyle/>
          <a:p>
            <a:r>
              <a:rPr lang="en-US" dirty="0"/>
              <a:t>Clean Water Indian Set-Aside Tribal Technical Assistance and Education</a:t>
            </a:r>
          </a:p>
          <a:p>
            <a:pPr lvl="1"/>
            <a:r>
              <a:rPr lang="en-US" dirty="0"/>
              <a:t>Interagency agreement with Indian Health Service to support onsite technical assistance and education</a:t>
            </a:r>
          </a:p>
          <a:p>
            <a:pPr lvl="1"/>
            <a:endParaRPr lang="en-US" dirty="0"/>
          </a:p>
          <a:p>
            <a:r>
              <a:rPr lang="en-US" dirty="0"/>
              <a:t>Decentralized Systems</a:t>
            </a:r>
          </a:p>
          <a:p>
            <a:pPr lvl="1"/>
            <a:r>
              <a:rPr lang="en-US" dirty="0"/>
              <a:t>Memorandum of Understanding with 17 partner organizations</a:t>
            </a:r>
          </a:p>
          <a:p>
            <a:pPr lvl="1"/>
            <a:r>
              <a:rPr lang="en-US" dirty="0"/>
              <a:t>SepticSmart Week</a:t>
            </a:r>
          </a:p>
          <a:p>
            <a:pPr lvl="1"/>
            <a:endParaRPr lang="en-US" dirty="0"/>
          </a:p>
          <a:p>
            <a:r>
              <a:rPr lang="en-US" dirty="0"/>
              <a:t>Wastewater technology experts providing assistance to states on issues relating to nutrients, emerging contaminants, water reuse, and more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273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8B734-605D-4547-A578-FD572A67B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282" y="2257005"/>
            <a:ext cx="10767536" cy="52540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Partnerships provide opportunities to:</a:t>
            </a:r>
          </a:p>
          <a:p>
            <a:pPr lvl="1"/>
            <a:r>
              <a:rPr lang="en-US" dirty="0"/>
              <a:t>Increase system capacity by working together to solve compliance challenges</a:t>
            </a:r>
          </a:p>
          <a:p>
            <a:pPr lvl="1"/>
            <a:r>
              <a:rPr lang="en-US" dirty="0"/>
              <a:t>Share costs of operations and maintenance activities</a:t>
            </a:r>
          </a:p>
          <a:p>
            <a:pPr lvl="1"/>
            <a:r>
              <a:rPr lang="en-US" dirty="0"/>
              <a:t>Leverage other resources</a:t>
            </a:r>
          </a:p>
          <a:p>
            <a:pPr lvl="1"/>
            <a:endParaRPr lang="en-US" dirty="0"/>
          </a:p>
          <a:p>
            <a:r>
              <a:rPr lang="en-US" dirty="0"/>
              <a:t>EPA meets with stakeholders across water sector to discuss ways to address challenges, focusing on three key priority areas: </a:t>
            </a:r>
          </a:p>
          <a:p>
            <a:pPr lvl="1"/>
            <a:r>
              <a:rPr lang="en-US" dirty="0"/>
              <a:t>Incentives for partnerships</a:t>
            </a:r>
          </a:p>
          <a:p>
            <a:pPr lvl="1"/>
            <a:r>
              <a:rPr lang="en-US" dirty="0"/>
              <a:t>Funding and financing </a:t>
            </a:r>
          </a:p>
          <a:p>
            <a:pPr lvl="1"/>
            <a:r>
              <a:rPr lang="en-US" dirty="0"/>
              <a:t>Outreach and communication</a:t>
            </a:r>
          </a:p>
          <a:p>
            <a:pPr lvl="1"/>
            <a:endParaRPr lang="en-US" dirty="0"/>
          </a:p>
          <a:p>
            <a:r>
              <a:rPr lang="en-US" dirty="0"/>
              <a:t>EPA continues to work with states to raise awareness and promote partnerships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302424-41FE-4F40-B9C2-F6FEF2E8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0754"/>
            <a:ext cx="12484100" cy="1731194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3631" tIns="46815" rIns="93631" bIns="468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EPA and Regionalization</a:t>
            </a:r>
          </a:p>
        </p:txBody>
      </p:sp>
    </p:spTree>
    <p:extLst>
      <p:ext uri="{BB962C8B-B14F-4D97-AF65-F5344CB8AC3E}">
        <p14:creationId xmlns:p14="http://schemas.microsoft.com/office/powerpoint/2010/main" val="3102323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302424-41FE-4F40-B9C2-F6FEF2E8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0754"/>
            <a:ext cx="12484100" cy="1731194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3631" tIns="46815" rIns="93631" bIns="468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Water and Wastewater Utility Operation and Management for Small Communities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9B8855-7E5F-4BA9-8279-A1F06D437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70" y="2642061"/>
            <a:ext cx="5301986" cy="428812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089AC5-864F-47B5-9E49-A1D7A943F48D}"/>
              </a:ext>
            </a:extLst>
          </p:cNvPr>
          <p:cNvSpPr txBox="1"/>
          <p:nvPr/>
        </p:nvSpPr>
        <p:spPr>
          <a:xfrm>
            <a:off x="5539156" y="2150931"/>
            <a:ext cx="680031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Overview of Lagoon System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What a lagoon is and why they are used so frequently across 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Different lagoon and wastewater pond classifications as well as how these lagoons function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Performance of wastewater lagoons and how we can evaluate that through sampling and laboratory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Main operation and maintenance tasks for operators of wastewater lagoons</a:t>
            </a:r>
          </a:p>
        </p:txBody>
      </p:sp>
    </p:spTree>
    <p:extLst>
      <p:ext uri="{BB962C8B-B14F-4D97-AF65-F5344CB8AC3E}">
        <p14:creationId xmlns:p14="http://schemas.microsoft.com/office/powerpoint/2010/main" val="2582951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2" t="-519" r="30912" b="519"/>
          <a:stretch/>
        </p:blipFill>
        <p:spPr>
          <a:xfrm>
            <a:off x="19168" y="274136"/>
            <a:ext cx="6464948" cy="705892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988798" y="993189"/>
            <a:ext cx="894384" cy="894384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6346">
              <a:defRPr/>
            </a:pPr>
            <a:endParaRPr lang="en-US" sz="1843" kern="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69880" y="1188835"/>
            <a:ext cx="5125849" cy="503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36346">
              <a:defRPr/>
            </a:pPr>
            <a:r>
              <a:rPr lang="en-US" sz="3686" b="1" kern="0" spc="225" dirty="0">
                <a:solidFill>
                  <a:schemeClr val="bg1"/>
                </a:solidFill>
                <a:latin typeface="Calibri Light" panose="020F0302020204030204"/>
              </a:rPr>
              <a:t>Find Us Online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69880" y="1817006"/>
            <a:ext cx="4945657" cy="5009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6346">
              <a:defRPr/>
            </a:pPr>
            <a:r>
              <a:rPr lang="en-US" sz="2458" kern="0" dirty="0">
                <a:solidFill>
                  <a:schemeClr val="bg1"/>
                </a:solidFill>
                <a:latin typeface="Calibri Light" panose="020F0302020204030204"/>
              </a:rPr>
              <a:t>Water Infrastructure and Resiliency Finance Center</a:t>
            </a:r>
          </a:p>
          <a:p>
            <a:pPr algn="ctr" defTabSz="936346">
              <a:defRPr/>
            </a:pPr>
            <a:r>
              <a:rPr lang="en-US" sz="2458" kern="0" dirty="0">
                <a:solidFill>
                  <a:schemeClr val="bg1"/>
                </a:solidFill>
                <a:latin typeface="Calibri Light" panose="020F030202020403020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www.epa.gov/waterfinancecenter</a:t>
            </a:r>
            <a:r>
              <a:rPr lang="en-US" sz="2458" kern="0" dirty="0">
                <a:solidFill>
                  <a:schemeClr val="bg1"/>
                </a:solidFill>
                <a:latin typeface="Calibri Light" panose="020F0302020204030204"/>
              </a:rPr>
              <a:t> </a:t>
            </a:r>
          </a:p>
          <a:p>
            <a:pPr defTabSz="936346">
              <a:defRPr/>
            </a:pPr>
            <a:endParaRPr lang="en-US" sz="2458" kern="0" dirty="0">
              <a:solidFill>
                <a:schemeClr val="bg1"/>
              </a:solidFill>
              <a:latin typeface="Calibri Light" panose="020F0302020204030204"/>
            </a:endParaRPr>
          </a:p>
          <a:p>
            <a:pPr defTabSz="936346">
              <a:defRPr/>
            </a:pPr>
            <a:r>
              <a:rPr lang="en-US" sz="2458" kern="0" dirty="0">
                <a:solidFill>
                  <a:schemeClr val="bg1"/>
                </a:solidFill>
                <a:latin typeface="Calibri Light" panose="020F0302020204030204"/>
              </a:rPr>
              <a:t>Water Finance Clearinghouse</a:t>
            </a:r>
          </a:p>
          <a:p>
            <a:pPr defTabSz="936346">
              <a:defRPr/>
            </a:pPr>
            <a:r>
              <a:rPr lang="en-US" sz="2458" kern="0" dirty="0">
                <a:solidFill>
                  <a:schemeClr val="bg1"/>
                </a:solidFill>
                <a:latin typeface="Calibri Light" panose="020F0302020204030204"/>
              </a:rPr>
              <a:t>	</a:t>
            </a:r>
            <a:r>
              <a:rPr lang="en-US" sz="2458" kern="0" dirty="0">
                <a:solidFill>
                  <a:schemeClr val="bg1"/>
                </a:solidFill>
                <a:latin typeface="Calibri Light" panose="020F030202020403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www.epa.gov/wfc</a:t>
            </a:r>
            <a:endParaRPr lang="en-US" sz="2458" kern="0" dirty="0">
              <a:solidFill>
                <a:schemeClr val="bg1"/>
              </a:solidFill>
              <a:latin typeface="Calibri Light" panose="020F0302020204030204"/>
            </a:endParaRPr>
          </a:p>
          <a:p>
            <a:pPr defTabSz="936346">
              <a:defRPr/>
            </a:pPr>
            <a:endParaRPr lang="en-US" sz="2458" kern="0" dirty="0">
              <a:solidFill>
                <a:schemeClr val="bg1"/>
              </a:solidFill>
              <a:latin typeface="Calibri Light" panose="020F0302020204030204"/>
            </a:endParaRPr>
          </a:p>
          <a:p>
            <a:pPr defTabSz="936346">
              <a:defRPr/>
            </a:pPr>
            <a:r>
              <a:rPr lang="en-US" sz="2458" kern="0" dirty="0">
                <a:solidFill>
                  <a:schemeClr val="bg1"/>
                </a:solidFill>
                <a:latin typeface="Calibri Light" panose="020F0302020204030204"/>
              </a:rPr>
              <a:t>Small &amp; Rural Wastewater Systems</a:t>
            </a:r>
          </a:p>
          <a:p>
            <a:pPr algn="ctr" defTabSz="936346">
              <a:defRPr/>
            </a:pPr>
            <a:r>
              <a:rPr lang="en-US" sz="2458" kern="0" dirty="0">
                <a:solidFill>
                  <a:schemeClr val="bg1"/>
                </a:solidFill>
                <a:latin typeface="Calibri Light" panose="020F0302020204030204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www.epa.gov/small-and-rural-wastewater-systems</a:t>
            </a:r>
            <a:endParaRPr lang="en-US" sz="2458" kern="0" dirty="0">
              <a:solidFill>
                <a:schemeClr val="bg1"/>
              </a:solidFill>
              <a:latin typeface="Calibri Light" panose="020F0302020204030204"/>
            </a:endParaRPr>
          </a:p>
          <a:p>
            <a:pPr defTabSz="936346">
              <a:defRPr/>
            </a:pPr>
            <a:endParaRPr lang="en-US" sz="2458" kern="0" dirty="0">
              <a:solidFill>
                <a:schemeClr val="bg1"/>
              </a:solidFill>
              <a:latin typeface="Calibri Light" panose="020F0302020204030204"/>
            </a:endParaRPr>
          </a:p>
          <a:p>
            <a:pPr defTabSz="936346">
              <a:defRPr/>
            </a:pPr>
            <a:r>
              <a:rPr lang="en-US" sz="2458" kern="0" dirty="0">
                <a:solidFill>
                  <a:schemeClr val="bg1"/>
                </a:solidFill>
                <a:latin typeface="Calibri Light" panose="020F0302020204030204"/>
              </a:rPr>
              <a:t>Email</a:t>
            </a:r>
          </a:p>
          <a:p>
            <a:pPr algn="ctr" defTabSz="936346">
              <a:defRPr/>
            </a:pPr>
            <a:r>
              <a:rPr lang="en-US" sz="2458" kern="0" dirty="0">
                <a:solidFill>
                  <a:schemeClr val="bg1"/>
                </a:solidFill>
                <a:latin typeface="Calibri Light" panose="020F0302020204030204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waterfinancecenter@epa.gov</a:t>
            </a:r>
            <a:r>
              <a:rPr lang="en-US" sz="2458" kern="0" dirty="0">
                <a:solidFill>
                  <a:schemeClr val="bg1"/>
                </a:solidFill>
                <a:latin typeface="Calibri Light" panose="020F0302020204030204"/>
              </a:rPr>
              <a:t> </a:t>
            </a:r>
          </a:p>
        </p:txBody>
      </p:sp>
      <p:pic>
        <p:nvPicPr>
          <p:cNvPr id="1028" name="Picture 4" descr="Image result for internet icon whit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175496" y="1190275"/>
            <a:ext cx="532296" cy="53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910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0753"/>
            <a:ext cx="12484100" cy="1697057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3631" tIns="46815" rIns="93631" bIns="468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6346">
              <a:defRPr/>
            </a:pPr>
            <a:endParaRPr lang="en-US" sz="1843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10399" y="791771"/>
            <a:ext cx="11008684" cy="86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3631" tIns="46815" rIns="93631" bIns="46815" anchor="t" anchorCtr="0">
            <a:noAutofit/>
          </a:bodyPr>
          <a:lstStyle/>
          <a:p>
            <a:pPr algn="ctr" defTabSz="936346">
              <a:lnSpc>
                <a:spcPct val="107000"/>
              </a:lnSpc>
              <a:spcAft>
                <a:spcPts val="614"/>
              </a:spcAft>
              <a:defRPr/>
            </a:pPr>
            <a:r>
              <a:rPr lang="en-US" sz="4096" kern="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Sustainable Communities and Infrastructure Branch</a:t>
            </a:r>
            <a:endParaRPr lang="en-US" sz="4096" kern="0" dirty="0">
              <a:solidFill>
                <a:sysClr val="windowText" lastClr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36346">
              <a:lnSpc>
                <a:spcPct val="107000"/>
              </a:lnSpc>
              <a:spcAft>
                <a:spcPts val="819"/>
              </a:spcAft>
              <a:defRPr/>
            </a:pPr>
            <a:r>
              <a:rPr lang="en-US" sz="1229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5" name="Picture 4" descr="C:\Users\kabhold\Desktop\Images\untitled.png"/>
          <p:cNvPicPr/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57" y="622970"/>
            <a:ext cx="1045085" cy="10450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090005" y="2488828"/>
            <a:ext cx="10304085" cy="10328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36346">
              <a:spcBef>
                <a:spcPts val="1024"/>
              </a:spcBef>
              <a:buNone/>
              <a:defRPr/>
            </a:pPr>
            <a:r>
              <a:rPr lang="en-US" sz="2458" dirty="0">
                <a:solidFill>
                  <a:srgbClr val="646464"/>
                </a:solidFill>
                <a:latin typeface="+mj-lt"/>
              </a:rPr>
              <a:t>EPA’s Small Communities and Infrastructure Branch’s mission is to </a:t>
            </a:r>
            <a:r>
              <a:rPr lang="en-US" sz="2458" b="1" dirty="0">
                <a:latin typeface="+mj-lt"/>
              </a:rPr>
              <a:t>promote sustainable management and technological advancement </a:t>
            </a:r>
            <a:r>
              <a:rPr lang="en-US" sz="2458" dirty="0">
                <a:solidFill>
                  <a:srgbClr val="646464"/>
                </a:solidFill>
                <a:latin typeface="+mj-lt"/>
              </a:rPr>
              <a:t>of wastewater systems, both centralized and decentralized, and to </a:t>
            </a:r>
            <a:r>
              <a:rPr lang="en-US" sz="2458" b="1" dirty="0">
                <a:latin typeface="+mj-lt"/>
              </a:rPr>
              <a:t>provide construction funding to underserved communities</a:t>
            </a:r>
            <a:r>
              <a:rPr lang="en-US" sz="2458" dirty="0">
                <a:solidFill>
                  <a:srgbClr val="646464"/>
                </a:solidFill>
                <a:latin typeface="+mj-lt"/>
              </a:rPr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48661" y="6642526"/>
            <a:ext cx="6786775" cy="470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6346">
              <a:defRPr/>
            </a:pPr>
            <a:r>
              <a:rPr lang="en-US" sz="2458" b="1" kern="0" dirty="0">
                <a:solidFill>
                  <a:srgbClr val="003366"/>
                </a:solidFill>
                <a:latin typeface="+mj-lt"/>
              </a:rPr>
              <a:t>www.epa.gov/small-and-rural-wastewater-systems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6B2CC6-4150-473A-A412-7B57283CF8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64"/>
          <a:stretch/>
        </p:blipFill>
        <p:spPr>
          <a:xfrm>
            <a:off x="3216441" y="4122170"/>
            <a:ext cx="6051216" cy="215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60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8B734-605D-4547-A578-FD572A67B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282" y="2389737"/>
            <a:ext cx="10767536" cy="479282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Funding and Financing</a:t>
            </a:r>
          </a:p>
          <a:p>
            <a:pPr lvl="1"/>
            <a:r>
              <a:rPr lang="en-US" dirty="0"/>
              <a:t>Funding through targeted grants programs to specific eligible recipients</a:t>
            </a:r>
          </a:p>
          <a:p>
            <a:pPr lvl="1"/>
            <a:r>
              <a:rPr lang="en-US" dirty="0"/>
              <a:t>Financing through State Revolving Fund (SRF) and Water Infrastructure Finance and Innovation Act (WIFIA) programs</a:t>
            </a:r>
          </a:p>
          <a:p>
            <a:pPr lvl="1"/>
            <a:r>
              <a:rPr lang="en-US" dirty="0"/>
              <a:t>Resources for utilities and local decision-makers</a:t>
            </a:r>
          </a:p>
          <a:p>
            <a:pPr lvl="1"/>
            <a:endParaRPr lang="en-US" dirty="0"/>
          </a:p>
          <a:p>
            <a:r>
              <a:rPr lang="en-US" dirty="0"/>
              <a:t>Training and Technical Assistance</a:t>
            </a:r>
          </a:p>
          <a:p>
            <a:pPr lvl="1"/>
            <a:r>
              <a:rPr lang="en-US" dirty="0"/>
              <a:t>Training for small and rural wastewater systems</a:t>
            </a:r>
          </a:p>
          <a:p>
            <a:pPr lvl="1"/>
            <a:r>
              <a:rPr lang="en-US" dirty="0"/>
              <a:t>Effective Utility Management</a:t>
            </a:r>
          </a:p>
          <a:p>
            <a:pPr lvl="1"/>
            <a:r>
              <a:rPr lang="en-US" dirty="0"/>
              <a:t>Regionalization collaboration</a:t>
            </a:r>
          </a:p>
          <a:p>
            <a:pPr lvl="1"/>
            <a:r>
              <a:rPr lang="en-US" dirty="0"/>
              <a:t>Water and Wastewater Utility Operation and Management for Small Communities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302424-41FE-4F40-B9C2-F6FEF2E8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0754"/>
            <a:ext cx="12484100" cy="1731194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3631" tIns="46815" rIns="93631" bIns="468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EPA Resources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32A2D-26B6-4961-AB82-5ACF295BA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3947" y="3657600"/>
            <a:ext cx="3456346" cy="229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19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8"/>
          <a:stretch/>
        </p:blipFill>
        <p:spPr>
          <a:xfrm>
            <a:off x="0" y="310753"/>
            <a:ext cx="8033639" cy="7022306"/>
          </a:xfrm>
          <a:prstGeom prst="rect">
            <a:avLst/>
          </a:prstGeom>
        </p:spPr>
      </p:pic>
      <p:sp>
        <p:nvSpPr>
          <p:cNvPr id="3" name="Parallelogram 2"/>
          <p:cNvSpPr/>
          <p:nvPr/>
        </p:nvSpPr>
        <p:spPr>
          <a:xfrm>
            <a:off x="3842762" y="310753"/>
            <a:ext cx="11723350" cy="7022306"/>
          </a:xfrm>
          <a:prstGeom prst="parallelogram">
            <a:avLst>
              <a:gd name="adj" fmla="val 43333"/>
            </a:avLst>
          </a:prstGeom>
          <a:solidFill>
            <a:srgbClr val="00336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43" dirty="0"/>
          </a:p>
        </p:txBody>
      </p:sp>
      <p:sp>
        <p:nvSpPr>
          <p:cNvPr id="4" name="TextBox 3"/>
          <p:cNvSpPr txBox="1"/>
          <p:nvPr/>
        </p:nvSpPr>
        <p:spPr>
          <a:xfrm>
            <a:off x="6459997" y="2226611"/>
            <a:ext cx="55339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614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FUNDING AND FINANCING</a:t>
            </a:r>
            <a:endParaRPr lang="en-US" sz="4000" spc="614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581810" y="3604137"/>
            <a:ext cx="149809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59997" y="4019972"/>
            <a:ext cx="48452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Providing affordable financing </a:t>
            </a:r>
            <a:r>
              <a:rPr lang="en-US" sz="2400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to build water quality projects in communities and </a:t>
            </a:r>
            <a:r>
              <a:rPr lang="en-US" sz="2400" b="1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identifying new and innovative approaches to financing water infrastructure </a:t>
            </a:r>
            <a:r>
              <a:rPr lang="en-US" sz="2400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that help existing dollars work smarter and harder</a:t>
            </a:r>
          </a:p>
        </p:txBody>
      </p:sp>
    </p:spTree>
    <p:extLst>
      <p:ext uri="{BB962C8B-B14F-4D97-AF65-F5344CB8AC3E}">
        <p14:creationId xmlns:p14="http://schemas.microsoft.com/office/powerpoint/2010/main" val="937763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8B734-605D-4547-A578-FD572A67B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282" y="2389737"/>
            <a:ext cx="10767536" cy="479282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Territories and D.C. Wastewater Construction Grants</a:t>
            </a:r>
          </a:p>
          <a:p>
            <a:pPr lvl="1"/>
            <a:r>
              <a:rPr lang="en-US" dirty="0"/>
              <a:t>Only communities in U.S. territories (except Puerto Rico) and D.C. eligible</a:t>
            </a:r>
          </a:p>
          <a:p>
            <a:pPr lvl="1"/>
            <a:endParaRPr lang="en-US" dirty="0"/>
          </a:p>
          <a:p>
            <a:r>
              <a:rPr lang="en-US" dirty="0"/>
              <a:t>Clean Water Indian Set-Aside</a:t>
            </a:r>
          </a:p>
          <a:p>
            <a:pPr lvl="1"/>
            <a:r>
              <a:rPr lang="en-US" dirty="0"/>
              <a:t>Includes $2 million for technical assistance and training</a:t>
            </a:r>
          </a:p>
          <a:p>
            <a:pPr lvl="1"/>
            <a:endParaRPr lang="en-US" dirty="0"/>
          </a:p>
          <a:p>
            <a:r>
              <a:rPr lang="en-US" dirty="0"/>
              <a:t>Alaska Native Villages and Rural Alaska Infrastructure</a:t>
            </a:r>
          </a:p>
          <a:p>
            <a:pPr lvl="1"/>
            <a:r>
              <a:rPr lang="en-US" dirty="0"/>
              <a:t>Water and wastewater projects eligible</a:t>
            </a:r>
          </a:p>
          <a:p>
            <a:pPr lvl="1"/>
            <a:endParaRPr lang="en-US" dirty="0"/>
          </a:p>
          <a:p>
            <a:r>
              <a:rPr lang="en-US" dirty="0"/>
              <a:t>US – Mexico Border</a:t>
            </a:r>
          </a:p>
          <a:p>
            <a:pPr lvl="1"/>
            <a:r>
              <a:rPr lang="en-US" dirty="0"/>
              <a:t>Water and wastewater projects benefitting US eligible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302424-41FE-4F40-B9C2-F6FEF2E8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0754"/>
            <a:ext cx="12484100" cy="1731194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3631" tIns="46815" rIns="93631" bIns="468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Target Grant Programs for Communities</a:t>
            </a:r>
          </a:p>
        </p:txBody>
      </p:sp>
    </p:spTree>
    <p:extLst>
      <p:ext uri="{BB962C8B-B14F-4D97-AF65-F5344CB8AC3E}">
        <p14:creationId xmlns:p14="http://schemas.microsoft.com/office/powerpoint/2010/main" val="2374273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8B734-605D-4547-A578-FD572A67B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282" y="2389737"/>
            <a:ext cx="10767536" cy="479282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Clean Water SRF</a:t>
            </a:r>
          </a:p>
          <a:p>
            <a:pPr lvl="1"/>
            <a:r>
              <a:rPr lang="en-US" dirty="0"/>
              <a:t>Largest water infrastructure funding program</a:t>
            </a:r>
          </a:p>
          <a:p>
            <a:pPr lvl="1"/>
            <a:r>
              <a:rPr lang="en-US" dirty="0"/>
              <a:t>EPA awards grants to state-managed infrastructure banks</a:t>
            </a:r>
          </a:p>
          <a:p>
            <a:pPr lvl="1"/>
            <a:r>
              <a:rPr lang="en-US" dirty="0"/>
              <a:t>States select projects and set loan terms</a:t>
            </a:r>
          </a:p>
          <a:p>
            <a:pPr lvl="1"/>
            <a:r>
              <a:rPr lang="en-US" dirty="0"/>
              <a:t>Eligible projects include POTWs, nonpoint source projects, estuary projects, planning/design, and capital construction</a:t>
            </a:r>
          </a:p>
          <a:p>
            <a:pPr lvl="1"/>
            <a:endParaRPr lang="en-US" dirty="0"/>
          </a:p>
          <a:p>
            <a:r>
              <a:rPr lang="en-US" dirty="0"/>
              <a:t>WIFIA</a:t>
            </a:r>
          </a:p>
          <a:p>
            <a:pPr lvl="1"/>
            <a:r>
              <a:rPr lang="en-US" dirty="0"/>
              <a:t>New water infrastructure federal credit program for regionally and nationally significant water infrastructure projects</a:t>
            </a:r>
          </a:p>
          <a:p>
            <a:pPr lvl="1"/>
            <a:r>
              <a:rPr lang="en-US" dirty="0"/>
              <a:t>EPA selects projects, sets loan terms, and manages payments</a:t>
            </a:r>
          </a:p>
          <a:p>
            <a:pPr lvl="1"/>
            <a:r>
              <a:rPr lang="en-US" dirty="0"/>
              <a:t>Projects eligible for SRF also eligible for WIFIA</a:t>
            </a:r>
          </a:p>
          <a:p>
            <a:pPr lvl="1"/>
            <a:r>
              <a:rPr lang="en-US" dirty="0"/>
              <a:t>Projects must be greater than $5 million for small communities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302424-41FE-4F40-B9C2-F6FEF2E8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0754"/>
            <a:ext cx="12484100" cy="1731194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3631" tIns="46815" rIns="93631" bIns="468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Clean Water SRF and WIFIA</a:t>
            </a:r>
          </a:p>
        </p:txBody>
      </p:sp>
    </p:spTree>
    <p:extLst>
      <p:ext uri="{BB962C8B-B14F-4D97-AF65-F5344CB8AC3E}">
        <p14:creationId xmlns:p14="http://schemas.microsoft.com/office/powerpoint/2010/main" val="3988104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8B734-605D-4547-A578-FD572A67B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282" y="2389737"/>
            <a:ext cx="10767536" cy="479282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Environmental Finance Center Network (EFCN) creates innovative solutions to difficult how-to-pay issues of environmental protection and improvement </a:t>
            </a:r>
          </a:p>
          <a:p>
            <a:endParaRPr lang="en-US" sz="2253" dirty="0"/>
          </a:p>
          <a:p>
            <a:r>
              <a:rPr lang="en-US" dirty="0"/>
              <a:t>EFCN works with public and private sectors to promote sustainable environmental solutions while bolstering efforts to manage costs</a:t>
            </a:r>
          </a:p>
          <a:p>
            <a:endParaRPr lang="en-US" sz="2253" dirty="0">
              <a:solidFill>
                <a:srgbClr val="566471"/>
              </a:solidFill>
              <a:latin typeface="Dosis"/>
            </a:endParaRPr>
          </a:p>
          <a:p>
            <a:r>
              <a:rPr lang="en-US" dirty="0"/>
              <a:t>Focus: </a:t>
            </a:r>
          </a:p>
          <a:p>
            <a:pPr lvl="1"/>
            <a:r>
              <a:rPr lang="en-US" dirty="0"/>
              <a:t>Protecting natural resources and watersheds by strengthening the capacity of local decision-makers to analyze environmental problems </a:t>
            </a:r>
          </a:p>
          <a:p>
            <a:pPr lvl="1"/>
            <a:r>
              <a:rPr lang="en-US" dirty="0"/>
              <a:t>Develop innovative and effective methods of financing environmental efforts</a:t>
            </a:r>
          </a:p>
          <a:p>
            <a:pPr lvl="1"/>
            <a:r>
              <a:rPr lang="en-US" dirty="0"/>
              <a:t>Educate communities about role of finance and economic development in environmental protection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302424-41FE-4F40-B9C2-F6FEF2E8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0754"/>
            <a:ext cx="12484100" cy="1731194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3631" tIns="46815" rIns="93631" bIns="468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Environmental Finance Centers </a:t>
            </a:r>
          </a:p>
        </p:txBody>
      </p:sp>
    </p:spTree>
    <p:extLst>
      <p:ext uri="{BB962C8B-B14F-4D97-AF65-F5344CB8AC3E}">
        <p14:creationId xmlns:p14="http://schemas.microsoft.com/office/powerpoint/2010/main" val="3621223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178EC18-A87D-482E-8812-1D8461EAB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978" y="1603751"/>
            <a:ext cx="6144482" cy="4248743"/>
          </a:xfrm>
          <a:prstGeom prst="rect">
            <a:avLst/>
          </a:prstGeom>
        </p:spPr>
      </p:pic>
      <p:pic>
        <p:nvPicPr>
          <p:cNvPr id="1026" name="Picture 2" descr="New England EFC">
            <a:extLst>
              <a:ext uri="{FF2B5EF4-FFF2-40B4-BE49-F238E27FC236}">
                <a16:creationId xmlns:a16="http://schemas.microsoft.com/office/drawing/2014/main" id="{FFD81C0F-5F8D-437E-BC39-3FD53D6E4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731" y="2823456"/>
            <a:ext cx="2781322" cy="148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fc_logo">
            <a:extLst>
              <a:ext uri="{FF2B5EF4-FFF2-40B4-BE49-F238E27FC236}">
                <a16:creationId xmlns:a16="http://schemas.microsoft.com/office/drawing/2014/main" id="{84772325-0979-4D20-82DC-6BD27CCCF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228" y="917287"/>
            <a:ext cx="3029825" cy="142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gion4_footer">
            <a:extLst>
              <a:ext uri="{FF2B5EF4-FFF2-40B4-BE49-F238E27FC236}">
                <a16:creationId xmlns:a16="http://schemas.microsoft.com/office/drawing/2014/main" id="{8F7C8A92-9B4F-488D-955B-2E36F8396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486" y="5878553"/>
            <a:ext cx="2925961" cy="104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efcnetwork.org/wp-content/uploads/2012/10/GLEIC-Logo__CTT-300x71.jpg">
            <a:extLst>
              <a:ext uri="{FF2B5EF4-FFF2-40B4-BE49-F238E27FC236}">
                <a16:creationId xmlns:a16="http://schemas.microsoft.com/office/drawing/2014/main" id="{C32270AC-5BBE-4108-874E-957319765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514" y="264038"/>
            <a:ext cx="3532187" cy="113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efcnetwork.org/wp-content/uploads/2018/04/SouthwestEFC-300x119.png">
            <a:extLst>
              <a:ext uri="{FF2B5EF4-FFF2-40B4-BE49-F238E27FC236}">
                <a16:creationId xmlns:a16="http://schemas.microsoft.com/office/drawing/2014/main" id="{EB4D2860-AB29-4D35-BE18-1A7E15D5E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939" y="6005125"/>
            <a:ext cx="3421898" cy="98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efcnetwork.org/wp-content/uploads/2018/02/Sac-State-300x142.png">
            <a:extLst>
              <a:ext uri="{FF2B5EF4-FFF2-40B4-BE49-F238E27FC236}">
                <a16:creationId xmlns:a16="http://schemas.microsoft.com/office/drawing/2014/main" id="{D25C2364-09E1-46DE-8CC7-321BB28F3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17" y="3502850"/>
            <a:ext cx="2925961" cy="138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1AE80C-EED9-3F41-B719-DDFA7576FF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3685" y="365693"/>
            <a:ext cx="3462004" cy="847629"/>
          </a:xfrm>
          <a:prstGeom prst="rect">
            <a:avLst/>
          </a:prstGeom>
        </p:spPr>
      </p:pic>
      <p:pic>
        <p:nvPicPr>
          <p:cNvPr id="2050" name="Picture 2" descr="WSU_logo1">
            <a:extLst>
              <a:ext uri="{FF2B5EF4-FFF2-40B4-BE49-F238E27FC236}">
                <a16:creationId xmlns:a16="http://schemas.microsoft.com/office/drawing/2014/main" id="{24FFB0E1-A0F3-44B1-BB66-CC4D5EE5E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514" y="5934223"/>
            <a:ext cx="2925961" cy="119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" y="1903825"/>
            <a:ext cx="2841954" cy="952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509" y="4820356"/>
            <a:ext cx="3222703" cy="63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41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98D4340226EB499748A149DEA6694F" ma:contentTypeVersion="10" ma:contentTypeDescription="Create a new document." ma:contentTypeScope="" ma:versionID="39012fd30f131bcd9c74081b81cd04fb">
  <xsd:schema xmlns:xsd="http://www.w3.org/2001/XMLSchema" xmlns:xs="http://www.w3.org/2001/XMLSchema" xmlns:p="http://schemas.microsoft.com/office/2006/metadata/properties" xmlns:ns2="ca5e89d5-3248-4d30-b161-815e0a277eb4" targetNamespace="http://schemas.microsoft.com/office/2006/metadata/properties" ma:root="true" ma:fieldsID="011a6c6584335c658562ee21431455db" ns2:_="">
    <xsd:import namespace="ca5e89d5-3248-4d30-b161-815e0a277e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5e89d5-3248-4d30-b161-815e0a277e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B9444FBB-3F59-4809-86B3-AF38B05381D8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A9D088FE-9847-42F5-814C-3776EF3B1881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0A7A1FE2-3BAB-4908-A722-155EEE6C797D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E87279A7-76DC-44E3-98B2-1CA85B001114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2E955984-FC8C-4B7D-8272-A69BAF166500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3BEC4B6A-E0BF-4E36-AED1-42455E4FA12E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C4FA91EC-8626-4DC1-AD90-409C253304F9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4155F8CA-78C5-4468-9EEC-A10FB6914710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A0700626-9291-4947-81D3-A11B5C94EC53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DF0C01FE-79E6-4087-B0DD-6C2AD7F09410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65C42967-D393-49B7-8AFD-5DB543E702E2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9BF315BF-CB19-45D3-A1D3-5780EE9D6EA7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B2DD2A31-1EDA-4BF7-8E23-56C981F7176F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6F215307-652C-4BAC-BCD1-BDC3C7B2AE61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9CCF53F9-65CC-41A9-957C-FF8F3D50D3EE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8629997B-37B2-46DF-968C-D7D9D6538019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F38DD9DD-CFBD-4D35-80EA-B132B9B1CF75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9D964DFD-2388-4201-AECB-55F69E2DCE42}">
  <ds:schemaRefs>
    <ds:schemaRef ds:uri="http://schemas.microsoft.com/sharepoint/v3/contenttype/forms"/>
  </ds:schemaRefs>
</ds:datastoreItem>
</file>

<file path=customXml/itemProps26.xml><?xml version="1.0" encoding="utf-8"?>
<ds:datastoreItem xmlns:ds="http://schemas.openxmlformats.org/officeDocument/2006/customXml" ds:itemID="{57DA4580-952B-4BE1-A651-E916F81D222F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64208F41-D67F-4FFA-A0B1-6F0DD649EDBE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A93C656A-D6C0-46FC-AAFA-8A0872510DBF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8346EAF7-16F1-498C-9B75-4077FE9B93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5e89d5-3248-4d30-b161-815e0a277e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A33AD35-3368-4F70-8165-B7FF06B5AD3D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5F6FD308-80F7-4844-BBD0-B20E06A87688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5F359A6D-5D02-4B7F-B812-52264B8DF0CD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67385A28-886C-4F5C-A633-CF183055890B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1D2E66C9-F80C-4B55-9D5A-FCA686BEAE7C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A9FCA80F-EF74-46A7-86C3-EFE0B12C6E59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8565218C-3F19-43C3-B8D1-B2411D2B967E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4A17B58A-2762-4D73-ADC3-0FEAF8D00D5C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221760CC-73F1-4471-9C03-DAE749FE23D3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D46923C4-D6E8-4D32-8BE0-56F620BA5EA7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1024F9C9-EEDE-40D0-91C1-8E9E19B72F33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AC3A4BE0-D296-418B-A113-EBD2F7A98447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210F8985-3A81-4306-BAEE-4704A7E94750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A4164041-EFAE-49F0-9C75-CDFC2F0D7221}">
  <ds:schemaRefs>
    <ds:schemaRef ds:uri="ca5e89d5-3248-4d30-b161-815e0a277eb4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customXml/itemProps42.xml><?xml version="1.0" encoding="utf-8"?>
<ds:datastoreItem xmlns:ds="http://schemas.openxmlformats.org/officeDocument/2006/customXml" ds:itemID="{164C77EA-121D-4B37-B1C0-DFBB63D471A2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C5CA90A5-7234-4300-8C5D-8E861BFCED5F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819D96D7-4DFF-4CD4-A747-F4CCEC64A88F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EB07E982-1990-4469-8CBB-A39FF216333C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DE05F237-ABED-4D36-ACAB-754A3DF52DAC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F9979501-E552-40C9-9E80-75E43690C415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93590A4E-4324-425A-938E-522DE5FDC38B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73B965E8-882F-4C58-9169-7B941C4FE74A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0B90C87B-64E3-483C-B68A-D304F397261C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07CD85AA-C5BF-4E03-BFF7-12530B2E0171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0342F928-8201-4BF1-AF14-91C5ECB7BBE2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3BCE9DD6-34DA-4923-9D94-BFA237B22ED9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53237572-C34D-45A0-862F-6F65EBBE5295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BB38C72A-2DCC-405A-B68B-EADB549A48CC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3779</TotalTime>
  <Words>1379</Words>
  <Application>Microsoft Office PowerPoint</Application>
  <PresentationFormat>Custom</PresentationFormat>
  <Paragraphs>196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 Unicode MS</vt:lpstr>
      <vt:lpstr>Arial</vt:lpstr>
      <vt:lpstr>Calibri</vt:lpstr>
      <vt:lpstr>Calibri Light</vt:lpstr>
      <vt:lpstr>Dosis</vt:lpstr>
      <vt:lpstr>Wingdings</vt:lpstr>
      <vt:lpstr>Office Theme</vt:lpstr>
      <vt:lpstr>PowerPoint Presentation</vt:lpstr>
      <vt:lpstr>PowerPoint Presentation</vt:lpstr>
      <vt:lpstr>PowerPoint Presentation</vt:lpstr>
      <vt:lpstr>EPA Resources</vt:lpstr>
      <vt:lpstr>PowerPoint Presentation</vt:lpstr>
      <vt:lpstr>Target Grant Programs for Communities</vt:lpstr>
      <vt:lpstr>Clean Water SRF and WIFIA</vt:lpstr>
      <vt:lpstr>Environmental Finance Centers </vt:lpstr>
      <vt:lpstr>PowerPoint Presentation</vt:lpstr>
      <vt:lpstr>Environmental Financial Advisory Board</vt:lpstr>
      <vt:lpstr>PowerPoint Presentation</vt:lpstr>
      <vt:lpstr>PowerPoint Presentation</vt:lpstr>
      <vt:lpstr>PowerPoint Presentation</vt:lpstr>
      <vt:lpstr>Clearinghouse Content</vt:lpstr>
      <vt:lpstr>PowerPoint Presentation</vt:lpstr>
      <vt:lpstr>Wastewater Technology Clearinghouse</vt:lpstr>
      <vt:lpstr>PowerPoint Presentation</vt:lpstr>
      <vt:lpstr>PowerPoint Presentation</vt:lpstr>
      <vt:lpstr>Small Wastewater Systems Outreach and Education</vt:lpstr>
      <vt:lpstr>Targeted Technical Assistance</vt:lpstr>
      <vt:lpstr>EPA and Regionalization</vt:lpstr>
      <vt:lpstr>Water and Wastewater Utility Operation and Management for Small Communities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Matias Korfmacher</dc:creator>
  <cp:lastModifiedBy>Johnson, Tara</cp:lastModifiedBy>
  <cp:revision>71</cp:revision>
  <dcterms:created xsi:type="dcterms:W3CDTF">2019-11-08T21:02:56Z</dcterms:created>
  <dcterms:modified xsi:type="dcterms:W3CDTF">2020-01-08T16:47:57Z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0x0101001E98D4340226EB499748A149DEA6694F</vt:lpwstr>
  </property>
</Properties>
</file>